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4" r:id="rId2"/>
    <p:sldId id="287" r:id="rId3"/>
    <p:sldId id="256" r:id="rId4"/>
    <p:sldId id="257" r:id="rId5"/>
    <p:sldId id="258" r:id="rId6"/>
    <p:sldId id="286" r:id="rId7"/>
    <p:sldId id="293" r:id="rId8"/>
    <p:sldId id="260" r:id="rId9"/>
    <p:sldId id="288" r:id="rId10"/>
    <p:sldId id="261" r:id="rId11"/>
    <p:sldId id="294" r:id="rId12"/>
    <p:sldId id="262" r:id="rId13"/>
    <p:sldId id="263" r:id="rId14"/>
    <p:sldId id="264" r:id="rId15"/>
    <p:sldId id="265" r:id="rId16"/>
    <p:sldId id="266" r:id="rId17"/>
    <p:sldId id="289" r:id="rId18"/>
    <p:sldId id="267" r:id="rId19"/>
    <p:sldId id="290" r:id="rId20"/>
    <p:sldId id="269" r:id="rId21"/>
    <p:sldId id="278" r:id="rId22"/>
    <p:sldId id="279" r:id="rId23"/>
    <p:sldId id="280" r:id="rId24"/>
    <p:sldId id="281" r:id="rId25"/>
    <p:sldId id="282" r:id="rId26"/>
    <p:sldId id="283" r:id="rId27"/>
    <p:sldId id="291" r:id="rId28"/>
    <p:sldId id="292" r:id="rId29"/>
  </p:sldIdLst>
  <p:sldSz cx="18288000" cy="10287000"/>
  <p:notesSz cx="6858000" cy="9144000"/>
  <p:embeddedFontLst>
    <p:embeddedFont>
      <p:font typeface="ACADEMY ENGRAVED LET PLAIN:1.0" panose="02000000000000000000" pitchFamily="2" charset="0"/>
      <p:regular r:id="rId30"/>
    </p:embeddedFont>
    <p:embeddedFont>
      <p:font typeface="Fira Sans Bold" panose="020B0803050000020004" pitchFamily="34" charset="0"/>
      <p:regular r:id="rId31"/>
      <p:bold r:id="rId32"/>
      <p:italic r:id="rId33"/>
      <p:boldItalic r:id="rId34"/>
    </p:embeddedFont>
    <p:embeddedFont>
      <p:font typeface="Fira Sans Medium" panose="020F0502020204030204" pitchFamily="34" charset="0"/>
      <p:regular r:id="rId35"/>
      <p:italic r:id="rId36"/>
    </p:embeddedFont>
    <p:embeddedFont>
      <p:font typeface="Fira Sans Semi-Bold" panose="020B0603050000020004" pitchFamily="34" charset="0"/>
      <p:regular r:id="rId37"/>
      <p:bold r:id="rId38"/>
      <p:italic r:id="rId39"/>
      <p:boldItalic r:id="rId40"/>
    </p:embeddedFont>
    <p:embeddedFont>
      <p:font typeface="Handyman" pitchFamily="2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4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12" autoAdjust="0"/>
  </p:normalViewPr>
  <p:slideViewPr>
    <p:cSldViewPr>
      <p:cViewPr varScale="1">
        <p:scale>
          <a:sx n="73" d="100"/>
          <a:sy n="73" d="100"/>
        </p:scale>
        <p:origin x="68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0894B-25F0-C7E2-A378-1D0CC642C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4533900"/>
            <a:ext cx="12725400" cy="1470025"/>
          </a:xfrm>
        </p:spPr>
        <p:txBody>
          <a:bodyPr>
            <a:normAutofit/>
          </a:bodyPr>
          <a:lstStyle/>
          <a:p>
            <a:r>
              <a:rPr lang="en-US" sz="5400" dirty="0"/>
              <a:t>SDU accelerator &amp; Teach for </a:t>
            </a:r>
            <a:r>
              <a:rPr lang="en-US" sz="5400" dirty="0" err="1"/>
              <a:t>Qazaqstan</a:t>
            </a:r>
            <a:endParaRPr lang="ru-KZ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33EB56-26CF-BA1C-D8FC-C2576B84D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62865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 </a:t>
            </a:r>
            <a:r>
              <a:rPr lang="ru-RU" dirty="0">
                <a:solidFill>
                  <a:schemeClr val="tx1"/>
                </a:solidFill>
              </a:rPr>
              <a:t>марта – 30 апреля</a:t>
            </a:r>
            <a:endParaRPr lang="ru-K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4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863691">
            <a:off x="8913085" y="-1811852"/>
            <a:ext cx="19652251" cy="16309101"/>
          </a:xfrm>
          <a:custGeom>
            <a:avLst/>
            <a:gdLst/>
            <a:ahLst/>
            <a:cxnLst/>
            <a:rect l="l" t="t" r="r" b="b"/>
            <a:pathLst>
              <a:path w="19652251" h="16309101">
                <a:moveTo>
                  <a:pt x="0" y="0"/>
                </a:moveTo>
                <a:lnTo>
                  <a:pt x="19652252" y="0"/>
                </a:lnTo>
                <a:lnTo>
                  <a:pt x="19652252" y="16309101"/>
                </a:lnTo>
                <a:lnTo>
                  <a:pt x="0" y="16309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Freeform 3"/>
          <p:cNvSpPr/>
          <p:nvPr/>
        </p:nvSpPr>
        <p:spPr>
          <a:xfrm>
            <a:off x="9144000" y="4606685"/>
            <a:ext cx="6674044" cy="5375639"/>
          </a:xfrm>
          <a:custGeom>
            <a:avLst/>
            <a:gdLst/>
            <a:ahLst/>
            <a:cxnLst/>
            <a:rect l="l" t="t" r="r" b="b"/>
            <a:pathLst>
              <a:path w="6674044" h="5375639">
                <a:moveTo>
                  <a:pt x="0" y="0"/>
                </a:moveTo>
                <a:lnTo>
                  <a:pt x="6674044" y="0"/>
                </a:lnTo>
                <a:lnTo>
                  <a:pt x="6674044" y="5375638"/>
                </a:lnTo>
                <a:lnTo>
                  <a:pt x="0" y="5375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4" name="TextBox 4"/>
          <p:cNvSpPr txBox="1"/>
          <p:nvPr/>
        </p:nvSpPr>
        <p:spPr>
          <a:xfrm>
            <a:off x="2286000" y="3341787"/>
            <a:ext cx="9564935" cy="2529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60"/>
              </a:lnSpc>
            </a:pPr>
            <a:r>
              <a:rPr lang="en-US" sz="6900" dirty="0" err="1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Волшебный</a:t>
            </a:r>
            <a:r>
              <a:rPr lang="en-US" sz="6900" dirty="0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момент</a:t>
            </a:r>
            <a:r>
              <a:rPr lang="en-US" sz="6900" dirty="0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</a:p>
          <a:p>
            <a:pPr algn="l">
              <a:lnSpc>
                <a:spcPts val="9660"/>
              </a:lnSpc>
              <a:spcBef>
                <a:spcPct val="0"/>
              </a:spcBef>
            </a:pPr>
            <a:r>
              <a:rPr lang="en-US" sz="6900" dirty="0" err="1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в</a:t>
            </a:r>
            <a:r>
              <a:rPr lang="en-US" sz="6900" dirty="0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жизни</a:t>
            </a:r>
            <a:r>
              <a:rPr lang="en-US" sz="6900" dirty="0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не</a:t>
            </a:r>
            <a:r>
              <a:rPr lang="en-US" sz="6900" dirty="0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наступает</a:t>
            </a:r>
            <a:endParaRPr lang="en-US" sz="6900" dirty="0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26C2CB-0DF6-633F-4F4B-3557F3E92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952" y="1562100"/>
            <a:ext cx="9976096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03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854151">
            <a:off x="215758" y="3628649"/>
            <a:ext cx="19492054" cy="16496736"/>
          </a:xfrm>
          <a:custGeom>
            <a:avLst/>
            <a:gdLst/>
            <a:ahLst/>
            <a:cxnLst/>
            <a:rect l="l" t="t" r="r" b="b"/>
            <a:pathLst>
              <a:path w="19492054" h="16496736">
                <a:moveTo>
                  <a:pt x="0" y="0"/>
                </a:moveTo>
                <a:lnTo>
                  <a:pt x="19492054" y="0"/>
                </a:lnTo>
                <a:lnTo>
                  <a:pt x="19492054" y="16496735"/>
                </a:lnTo>
                <a:lnTo>
                  <a:pt x="0" y="16496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865" b="-320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3372467" cy="8749324"/>
          </a:xfrm>
          <a:custGeom>
            <a:avLst/>
            <a:gdLst/>
            <a:ahLst/>
            <a:cxnLst/>
            <a:rect l="l" t="t" r="r" b="b"/>
            <a:pathLst>
              <a:path w="3372467" h="8749324">
                <a:moveTo>
                  <a:pt x="0" y="0"/>
                </a:moveTo>
                <a:lnTo>
                  <a:pt x="3372467" y="0"/>
                </a:lnTo>
                <a:lnTo>
                  <a:pt x="3372467" y="8749324"/>
                </a:lnTo>
                <a:lnTo>
                  <a:pt x="0" y="8749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4" name="TextBox 4"/>
          <p:cNvSpPr txBox="1"/>
          <p:nvPr/>
        </p:nvSpPr>
        <p:spPr>
          <a:xfrm>
            <a:off x="5505463" y="5172075"/>
            <a:ext cx="10083803" cy="1977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7029"/>
              </a:lnSpc>
            </a:pPr>
            <a:r>
              <a:rPr lang="en-US" sz="7399">
                <a:solidFill>
                  <a:srgbClr val="312E5F"/>
                </a:solidFill>
                <a:latin typeface="Handyman"/>
                <a:ea typeface="Handyman"/>
                <a:cs typeface="Handyman"/>
                <a:sym typeface="Handyman"/>
              </a:rPr>
              <a:t>Колесо баланса - как ключ к счастью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988128">
            <a:off x="-5884464" y="-1586653"/>
            <a:ext cx="22758221" cy="18886698"/>
          </a:xfrm>
          <a:custGeom>
            <a:avLst/>
            <a:gdLst/>
            <a:ahLst/>
            <a:cxnLst/>
            <a:rect l="l" t="t" r="r" b="b"/>
            <a:pathLst>
              <a:path w="22758221" h="18886698">
                <a:moveTo>
                  <a:pt x="0" y="0"/>
                </a:moveTo>
                <a:lnTo>
                  <a:pt x="22758221" y="0"/>
                </a:lnTo>
                <a:lnTo>
                  <a:pt x="22758221" y="18886697"/>
                </a:lnTo>
                <a:lnTo>
                  <a:pt x="0" y="18886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Freeform 3"/>
          <p:cNvSpPr/>
          <p:nvPr/>
        </p:nvSpPr>
        <p:spPr>
          <a:xfrm>
            <a:off x="2206599" y="3146536"/>
            <a:ext cx="13336539" cy="6932755"/>
          </a:xfrm>
          <a:custGeom>
            <a:avLst/>
            <a:gdLst/>
            <a:ahLst/>
            <a:cxnLst/>
            <a:rect l="l" t="t" r="r" b="b"/>
            <a:pathLst>
              <a:path w="13336539" h="6932755">
                <a:moveTo>
                  <a:pt x="0" y="0"/>
                </a:moveTo>
                <a:lnTo>
                  <a:pt x="13336539" y="0"/>
                </a:lnTo>
                <a:lnTo>
                  <a:pt x="13336539" y="6932756"/>
                </a:lnTo>
                <a:lnTo>
                  <a:pt x="0" y="69327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14" r="-2914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4" name="TextBox 4"/>
          <p:cNvSpPr txBox="1"/>
          <p:nvPr/>
        </p:nvSpPr>
        <p:spPr>
          <a:xfrm>
            <a:off x="1361451" y="842110"/>
            <a:ext cx="10206341" cy="1342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50"/>
              </a:lnSpc>
            </a:pPr>
            <a:r>
              <a:rPr lang="en-US" sz="9000">
                <a:solidFill>
                  <a:srgbClr val="2F2E5F"/>
                </a:solidFill>
                <a:latin typeface="Handyman"/>
                <a:ea typeface="Handyman"/>
                <a:cs typeface="Handyman"/>
                <a:sym typeface="Handyman"/>
              </a:rPr>
              <a:t>Колесо баланса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096629">
            <a:off x="-516363" y="1212036"/>
            <a:ext cx="15764713" cy="13082892"/>
          </a:xfrm>
          <a:custGeom>
            <a:avLst/>
            <a:gdLst/>
            <a:ahLst/>
            <a:cxnLst/>
            <a:rect l="l" t="t" r="r" b="b"/>
            <a:pathLst>
              <a:path w="15764713" h="13082892">
                <a:moveTo>
                  <a:pt x="0" y="0"/>
                </a:moveTo>
                <a:lnTo>
                  <a:pt x="15764713" y="0"/>
                </a:lnTo>
                <a:lnTo>
                  <a:pt x="15764713" y="13082893"/>
                </a:lnTo>
                <a:lnTo>
                  <a:pt x="0" y="130828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TextBox 3"/>
          <p:cNvSpPr txBox="1"/>
          <p:nvPr/>
        </p:nvSpPr>
        <p:spPr>
          <a:xfrm>
            <a:off x="1028700" y="2499036"/>
            <a:ext cx="14725986" cy="584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54"/>
              </a:lnSpc>
            </a:pP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Планируем</a:t>
            </a:r>
            <a:r>
              <a:rPr lang="en-US" sz="6899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жизнь</a:t>
            </a:r>
            <a:r>
              <a:rPr lang="en-US" sz="6899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ориентируясь</a:t>
            </a:r>
            <a:r>
              <a:rPr lang="en-US" sz="6899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на</a:t>
            </a:r>
            <a:r>
              <a:rPr lang="en-US" sz="6899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свои</a:t>
            </a:r>
            <a:r>
              <a:rPr lang="en-US" sz="6899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приоритеты</a:t>
            </a:r>
            <a:r>
              <a:rPr lang="en-US" sz="6899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и</a:t>
            </a:r>
            <a:r>
              <a:rPr lang="en-US" sz="6899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ценности</a:t>
            </a:r>
            <a:endParaRPr lang="en-US" sz="6899" dirty="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algn="just">
              <a:lnSpc>
                <a:spcPts val="6554"/>
              </a:lnSpc>
            </a:pPr>
            <a:endParaRPr lang="en-US" sz="6899" dirty="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906780" lvl="1" indent="-453390" algn="just">
              <a:lnSpc>
                <a:spcPts val="3990"/>
              </a:lnSpc>
              <a:buFont typeface="Arial"/>
              <a:buChar char="•"/>
            </a:pPr>
            <a:r>
              <a:rPr lang="en-US" sz="42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Ориентируемся</a:t>
            </a:r>
            <a:r>
              <a:rPr lang="en-US" sz="42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на</a:t>
            </a:r>
            <a:r>
              <a:rPr lang="en-US" sz="42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колесо</a:t>
            </a:r>
            <a:r>
              <a:rPr lang="en-US" sz="42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баланса</a:t>
            </a:r>
            <a:endParaRPr lang="en-US" sz="4200" dirty="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906780" lvl="1" indent="-453390" algn="just">
              <a:lnSpc>
                <a:spcPts val="3990"/>
              </a:lnSpc>
              <a:buFont typeface="Arial"/>
              <a:buChar char="•"/>
            </a:pPr>
            <a:r>
              <a:rPr lang="en-US" sz="42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Распределяем</a:t>
            </a:r>
            <a:r>
              <a:rPr lang="en-US" sz="42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по</a:t>
            </a:r>
            <a:r>
              <a:rPr lang="en-US" sz="42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срочности</a:t>
            </a:r>
            <a:r>
              <a:rPr lang="en-US" sz="42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и</a:t>
            </a:r>
            <a:r>
              <a:rPr lang="en-US" sz="42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важности</a:t>
            </a:r>
            <a:endParaRPr lang="en-US" sz="4200" dirty="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906780" lvl="1" indent="-453390" algn="just">
              <a:lnSpc>
                <a:spcPts val="3990"/>
              </a:lnSpc>
              <a:buFont typeface="Arial"/>
              <a:buChar char="•"/>
            </a:pPr>
            <a:r>
              <a:rPr lang="en-US" sz="42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Узнаем</a:t>
            </a:r>
            <a:r>
              <a:rPr lang="en-US" sz="42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свои</a:t>
            </a:r>
            <a:r>
              <a:rPr lang="en-US" sz="42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ценности</a:t>
            </a:r>
            <a:endParaRPr lang="en-US" sz="4200" dirty="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algn="just">
              <a:lnSpc>
                <a:spcPts val="6554"/>
              </a:lnSpc>
            </a:pPr>
            <a:endParaRPr lang="en-US" sz="4200" dirty="0">
              <a:solidFill>
                <a:srgbClr val="312E5F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marL="0" lvl="1" indent="0" algn="just">
              <a:lnSpc>
                <a:spcPts val="6554"/>
              </a:lnSpc>
            </a:pPr>
            <a:endParaRPr lang="en-US" sz="4200" dirty="0">
              <a:solidFill>
                <a:srgbClr val="312E5F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494470" y="4819650"/>
            <a:ext cx="6428518" cy="5353202"/>
          </a:xfrm>
          <a:custGeom>
            <a:avLst/>
            <a:gdLst/>
            <a:ahLst/>
            <a:cxnLst/>
            <a:rect l="l" t="t" r="r" b="b"/>
            <a:pathLst>
              <a:path w="6428518" h="5353202">
                <a:moveTo>
                  <a:pt x="6428518" y="0"/>
                </a:moveTo>
                <a:lnTo>
                  <a:pt x="0" y="0"/>
                </a:lnTo>
                <a:lnTo>
                  <a:pt x="0" y="5353202"/>
                </a:lnTo>
                <a:lnTo>
                  <a:pt x="6428518" y="5353202"/>
                </a:lnTo>
                <a:lnTo>
                  <a:pt x="642851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68387"/>
            <a:ext cx="14725986" cy="661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55"/>
              </a:lnSpc>
            </a:pP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Как</a:t>
            </a:r>
            <a:r>
              <a:rPr lang="en-US" sz="69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распределяются</a:t>
            </a:r>
            <a:r>
              <a:rPr lang="en-US" sz="69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задачи</a:t>
            </a:r>
            <a:endParaRPr lang="en-US" sz="6900" dirty="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algn="just">
              <a:lnSpc>
                <a:spcPts val="6555"/>
              </a:lnSpc>
            </a:pP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по</a:t>
            </a:r>
            <a:r>
              <a:rPr lang="en-US" sz="69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срочности</a:t>
            </a:r>
            <a:r>
              <a:rPr lang="en-US" sz="69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?</a:t>
            </a:r>
          </a:p>
          <a:p>
            <a:pPr algn="just">
              <a:lnSpc>
                <a:spcPts val="4750"/>
              </a:lnSpc>
            </a:pPr>
            <a:endParaRPr lang="en-US" sz="6900" dirty="0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just">
              <a:lnSpc>
                <a:spcPts val="4750"/>
              </a:lnSpc>
            </a:pPr>
            <a:endParaRPr lang="en-US" sz="6900" dirty="0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just">
              <a:lnSpc>
                <a:spcPts val="4750"/>
              </a:lnSpc>
            </a:pPr>
            <a:endParaRPr lang="en-US" sz="6900" dirty="0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just">
              <a:lnSpc>
                <a:spcPts val="4750"/>
              </a:lnSpc>
            </a:pPr>
            <a:endParaRPr lang="en-US" sz="6900" dirty="0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just">
              <a:lnSpc>
                <a:spcPts val="4750"/>
              </a:lnSpc>
            </a:pPr>
            <a:endParaRPr lang="en-US" sz="6900" dirty="0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just">
              <a:lnSpc>
                <a:spcPts val="4750"/>
              </a:lnSpc>
            </a:pPr>
            <a:endParaRPr lang="en-US" sz="6900" dirty="0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just">
              <a:lnSpc>
                <a:spcPts val="4750"/>
              </a:lnSpc>
            </a:pPr>
            <a:endParaRPr lang="en-US" sz="6900" dirty="0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marL="0" lvl="1" indent="0" algn="just">
              <a:lnSpc>
                <a:spcPts val="4750"/>
              </a:lnSpc>
            </a:pPr>
            <a:endParaRPr lang="en-US" sz="6900" dirty="0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3" name="Freeform 3"/>
          <p:cNvSpPr/>
          <p:nvPr/>
        </p:nvSpPr>
        <p:spPr>
          <a:xfrm rot="5461824">
            <a:off x="10183056" y="965953"/>
            <a:ext cx="14152487" cy="11744931"/>
          </a:xfrm>
          <a:custGeom>
            <a:avLst/>
            <a:gdLst/>
            <a:ahLst/>
            <a:cxnLst/>
            <a:rect l="l" t="t" r="r" b="b"/>
            <a:pathLst>
              <a:path w="14152487" h="11744931">
                <a:moveTo>
                  <a:pt x="0" y="0"/>
                </a:moveTo>
                <a:lnTo>
                  <a:pt x="14152488" y="0"/>
                </a:lnTo>
                <a:lnTo>
                  <a:pt x="14152488" y="11744931"/>
                </a:lnTo>
                <a:lnTo>
                  <a:pt x="0" y="11744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4" name="Freeform 4"/>
          <p:cNvSpPr/>
          <p:nvPr/>
        </p:nvSpPr>
        <p:spPr>
          <a:xfrm>
            <a:off x="9434378" y="3927938"/>
            <a:ext cx="6320309" cy="6897162"/>
          </a:xfrm>
          <a:custGeom>
            <a:avLst/>
            <a:gdLst/>
            <a:ahLst/>
            <a:cxnLst/>
            <a:rect l="l" t="t" r="r" b="b"/>
            <a:pathLst>
              <a:path w="6320309" h="6897162">
                <a:moveTo>
                  <a:pt x="0" y="0"/>
                </a:moveTo>
                <a:lnTo>
                  <a:pt x="6320308" y="0"/>
                </a:lnTo>
                <a:lnTo>
                  <a:pt x="6320308" y="6897162"/>
                </a:lnTo>
                <a:lnTo>
                  <a:pt x="0" y="6897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5" name="Freeform 5"/>
          <p:cNvSpPr/>
          <p:nvPr/>
        </p:nvSpPr>
        <p:spPr>
          <a:xfrm>
            <a:off x="1521248" y="3249930"/>
            <a:ext cx="6572598" cy="6572598"/>
          </a:xfrm>
          <a:custGeom>
            <a:avLst/>
            <a:gdLst/>
            <a:ahLst/>
            <a:cxnLst/>
            <a:rect l="l" t="t" r="r" b="b"/>
            <a:pathLst>
              <a:path w="6572598" h="6572598">
                <a:moveTo>
                  <a:pt x="0" y="0"/>
                </a:moveTo>
                <a:lnTo>
                  <a:pt x="6572598" y="0"/>
                </a:lnTo>
                <a:lnTo>
                  <a:pt x="6572598" y="6572598"/>
                </a:lnTo>
                <a:lnTo>
                  <a:pt x="0" y="65725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22083" y="2062449"/>
            <a:ext cx="11045534" cy="6190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54"/>
              </a:lnSpc>
            </a:pPr>
            <a:r>
              <a:rPr lang="en-US" sz="6899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Короткая рекомендация </a:t>
            </a:r>
          </a:p>
          <a:p>
            <a:pPr algn="just">
              <a:lnSpc>
                <a:spcPts val="6554"/>
              </a:lnSpc>
            </a:pPr>
            <a:endParaRPr lang="en-US" sz="6899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just">
              <a:lnSpc>
                <a:spcPts val="5280"/>
              </a:lnSpc>
            </a:pPr>
            <a:endParaRPr lang="en-US" sz="6899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just">
              <a:lnSpc>
                <a:spcPts val="3990"/>
              </a:lnSpc>
            </a:pPr>
            <a:endParaRPr lang="en-US" sz="6899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just">
              <a:lnSpc>
                <a:spcPts val="3990"/>
              </a:lnSpc>
            </a:pPr>
            <a:endParaRPr lang="en-US" sz="6899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just">
              <a:lnSpc>
                <a:spcPts val="3990"/>
              </a:lnSpc>
            </a:pPr>
            <a:endParaRPr lang="en-US" sz="6899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just">
              <a:lnSpc>
                <a:spcPts val="3990"/>
              </a:lnSpc>
            </a:pPr>
            <a:endParaRPr lang="en-US" sz="6899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just">
              <a:lnSpc>
                <a:spcPts val="6554"/>
              </a:lnSpc>
            </a:pPr>
            <a:endParaRPr lang="en-US" sz="6899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marL="0" lvl="1" indent="0" algn="just">
              <a:lnSpc>
                <a:spcPts val="6554"/>
              </a:lnSpc>
            </a:pPr>
            <a:endParaRPr lang="en-US" sz="6899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3" name="Freeform 3"/>
          <p:cNvSpPr/>
          <p:nvPr/>
        </p:nvSpPr>
        <p:spPr>
          <a:xfrm rot="9112284">
            <a:off x="731212" y="4365063"/>
            <a:ext cx="18186933" cy="15093055"/>
          </a:xfrm>
          <a:custGeom>
            <a:avLst/>
            <a:gdLst/>
            <a:ahLst/>
            <a:cxnLst/>
            <a:rect l="l" t="t" r="r" b="b"/>
            <a:pathLst>
              <a:path w="18186933" h="15093055">
                <a:moveTo>
                  <a:pt x="0" y="0"/>
                </a:moveTo>
                <a:lnTo>
                  <a:pt x="18186933" y="0"/>
                </a:lnTo>
                <a:lnTo>
                  <a:pt x="18186933" y="15093055"/>
                </a:lnTo>
                <a:lnTo>
                  <a:pt x="0" y="15093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4" name="Freeform 4"/>
          <p:cNvSpPr/>
          <p:nvPr/>
        </p:nvSpPr>
        <p:spPr>
          <a:xfrm>
            <a:off x="404613" y="938224"/>
            <a:ext cx="6068962" cy="7517858"/>
          </a:xfrm>
          <a:custGeom>
            <a:avLst/>
            <a:gdLst/>
            <a:ahLst/>
            <a:cxnLst/>
            <a:rect l="l" t="t" r="r" b="b"/>
            <a:pathLst>
              <a:path w="6068962" h="7517858">
                <a:moveTo>
                  <a:pt x="0" y="0"/>
                </a:moveTo>
                <a:lnTo>
                  <a:pt x="6068961" y="0"/>
                </a:lnTo>
                <a:lnTo>
                  <a:pt x="6068961" y="7517858"/>
                </a:lnTo>
                <a:lnTo>
                  <a:pt x="0" y="7517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5" name="Freeform 5"/>
          <p:cNvSpPr/>
          <p:nvPr/>
        </p:nvSpPr>
        <p:spPr>
          <a:xfrm>
            <a:off x="8702650" y="3287629"/>
            <a:ext cx="6677283" cy="6633062"/>
          </a:xfrm>
          <a:custGeom>
            <a:avLst/>
            <a:gdLst/>
            <a:ahLst/>
            <a:cxnLst/>
            <a:rect l="l" t="t" r="r" b="b"/>
            <a:pathLst>
              <a:path w="6677283" h="6633062">
                <a:moveTo>
                  <a:pt x="0" y="0"/>
                </a:moveTo>
                <a:lnTo>
                  <a:pt x="6677283" y="0"/>
                </a:lnTo>
                <a:lnTo>
                  <a:pt x="6677283" y="6633062"/>
                </a:lnTo>
                <a:lnTo>
                  <a:pt x="0" y="66330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E7826-7253-7901-2DBD-E53DDC87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3608386"/>
          </a:xfrm>
        </p:spPr>
        <p:txBody>
          <a:bodyPr>
            <a:normAutofit fontScale="90000"/>
          </a:bodyPr>
          <a:lstStyle/>
          <a:p>
            <a:r>
              <a:rPr lang="ru-KZ" dirty="0"/>
              <a:t>Задание:</a:t>
            </a:r>
            <a:br>
              <a:rPr lang="ru-KZ" dirty="0"/>
            </a:br>
            <a:br>
              <a:rPr lang="ru-KZ" dirty="0"/>
            </a:br>
            <a:r>
              <a:rPr lang="ru-KZ" dirty="0"/>
              <a:t>Сформулируйте три сферы, которые занимают больше всего времени в вашем графике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5D6173-44FB-1013-85B5-73E4B9564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BA6A080-ED3D-8995-F5FD-702C82EE204E}"/>
              </a:ext>
            </a:extLst>
          </p:cNvPr>
          <p:cNvSpPr/>
          <p:nvPr/>
        </p:nvSpPr>
        <p:spPr>
          <a:xfrm rot="8140971">
            <a:off x="731212" y="4365063"/>
            <a:ext cx="18186933" cy="15093055"/>
          </a:xfrm>
          <a:custGeom>
            <a:avLst/>
            <a:gdLst/>
            <a:ahLst/>
            <a:cxnLst/>
            <a:rect l="l" t="t" r="r" b="b"/>
            <a:pathLst>
              <a:path w="18186933" h="15093055">
                <a:moveTo>
                  <a:pt x="0" y="0"/>
                </a:moveTo>
                <a:lnTo>
                  <a:pt x="18186933" y="0"/>
                </a:lnTo>
                <a:lnTo>
                  <a:pt x="18186933" y="15093055"/>
                </a:lnTo>
                <a:lnTo>
                  <a:pt x="0" y="15093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3676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144000" y="4488014"/>
            <a:ext cx="5324640" cy="4433973"/>
          </a:xfrm>
          <a:custGeom>
            <a:avLst/>
            <a:gdLst/>
            <a:ahLst/>
            <a:cxnLst/>
            <a:rect l="l" t="t" r="r" b="b"/>
            <a:pathLst>
              <a:path w="5324640" h="4433973">
                <a:moveTo>
                  <a:pt x="5324640" y="0"/>
                </a:moveTo>
                <a:lnTo>
                  <a:pt x="0" y="0"/>
                </a:lnTo>
                <a:lnTo>
                  <a:pt x="0" y="4433973"/>
                </a:lnTo>
                <a:lnTo>
                  <a:pt x="5324640" y="4433973"/>
                </a:lnTo>
                <a:lnTo>
                  <a:pt x="53246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Freeform 3"/>
          <p:cNvSpPr/>
          <p:nvPr/>
        </p:nvSpPr>
        <p:spPr>
          <a:xfrm>
            <a:off x="1950234" y="1028700"/>
            <a:ext cx="5100431" cy="8398126"/>
          </a:xfrm>
          <a:custGeom>
            <a:avLst/>
            <a:gdLst/>
            <a:ahLst/>
            <a:cxnLst/>
            <a:rect l="l" t="t" r="r" b="b"/>
            <a:pathLst>
              <a:path w="5100431" h="8398126">
                <a:moveTo>
                  <a:pt x="0" y="0"/>
                </a:moveTo>
                <a:lnTo>
                  <a:pt x="5100431" y="0"/>
                </a:lnTo>
                <a:lnTo>
                  <a:pt x="5100431" y="8398126"/>
                </a:lnTo>
                <a:lnTo>
                  <a:pt x="0" y="83981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350" t="-10246" r="-115335" b="-7129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4" name="TextBox 4"/>
          <p:cNvSpPr txBox="1"/>
          <p:nvPr/>
        </p:nvSpPr>
        <p:spPr>
          <a:xfrm>
            <a:off x="7926083" y="3079330"/>
            <a:ext cx="10083803" cy="109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7029"/>
              </a:lnSpc>
            </a:pPr>
            <a:r>
              <a:rPr lang="en-US" sz="7399">
                <a:solidFill>
                  <a:srgbClr val="312E5F"/>
                </a:solidFill>
                <a:latin typeface="Handyman"/>
                <a:ea typeface="Handyman"/>
                <a:cs typeface="Handyman"/>
                <a:sym typeface="Handyman"/>
              </a:rPr>
              <a:t>Ценности по Рокичу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15D6173-44FB-1013-85B5-73E4B9564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BA6A080-ED3D-8995-F5FD-702C82EE204E}"/>
              </a:ext>
            </a:extLst>
          </p:cNvPr>
          <p:cNvSpPr/>
          <p:nvPr/>
        </p:nvSpPr>
        <p:spPr>
          <a:xfrm rot="11380675">
            <a:off x="-2899373" y="2297598"/>
            <a:ext cx="18186933" cy="15093055"/>
          </a:xfrm>
          <a:custGeom>
            <a:avLst/>
            <a:gdLst/>
            <a:ahLst/>
            <a:cxnLst/>
            <a:rect l="l" t="t" r="r" b="b"/>
            <a:pathLst>
              <a:path w="18186933" h="15093055">
                <a:moveTo>
                  <a:pt x="0" y="0"/>
                </a:moveTo>
                <a:lnTo>
                  <a:pt x="18186933" y="0"/>
                </a:lnTo>
                <a:lnTo>
                  <a:pt x="18186933" y="15093055"/>
                </a:lnTo>
                <a:lnTo>
                  <a:pt x="0" y="15093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E7826-7253-7901-2DBD-E53DDC87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1204913"/>
            <a:ext cx="13298487" cy="4903786"/>
          </a:xfrm>
        </p:spPr>
        <p:txBody>
          <a:bodyPr>
            <a:normAutofit/>
          </a:bodyPr>
          <a:lstStyle/>
          <a:p>
            <a:r>
              <a:rPr lang="ru-KZ" dirty="0"/>
              <a:t>Задание:</a:t>
            </a:r>
            <a:br>
              <a:rPr lang="ru-KZ" dirty="0"/>
            </a:br>
            <a:r>
              <a:rPr lang="ru-KZ" dirty="0"/>
              <a:t>Выпишите три ценности, которыми вы хотите обладать, в каком состоянии вы хотите быть</a:t>
            </a:r>
            <a:br>
              <a:rPr lang="ru-KZ" dirty="0"/>
            </a:br>
            <a:br>
              <a:rPr lang="ru-KZ" dirty="0"/>
            </a:br>
            <a:r>
              <a:rPr lang="ru-KZ" dirty="0"/>
              <a:t>сопоставьте ваши текущие сферы и ценности</a:t>
            </a:r>
            <a:br>
              <a:rPr lang="ru-KZ" dirty="0"/>
            </a:br>
            <a:br>
              <a:rPr lang="ru-KZ" dirty="0"/>
            </a:br>
            <a:r>
              <a:rPr lang="ru-KZ" dirty="0"/>
              <a:t>Поделитесь осознаниями в чате</a:t>
            </a:r>
          </a:p>
        </p:txBody>
      </p:sp>
    </p:spTree>
    <p:extLst>
      <p:ext uri="{BB962C8B-B14F-4D97-AF65-F5344CB8AC3E}">
        <p14:creationId xmlns:p14="http://schemas.microsoft.com/office/powerpoint/2010/main" val="183581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9933" y="976502"/>
            <a:ext cx="5664018" cy="1627769"/>
            <a:chOff x="0" y="555799"/>
            <a:chExt cx="7552023" cy="2170358"/>
          </a:xfrm>
        </p:grpSpPr>
        <p:sp>
          <p:nvSpPr>
            <p:cNvPr id="3" name="TextBox 3"/>
            <p:cNvSpPr txBox="1"/>
            <p:nvPr/>
          </p:nvSpPr>
          <p:spPr>
            <a:xfrm>
              <a:off x="1264276" y="555799"/>
              <a:ext cx="5776455" cy="1206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199"/>
                </a:lnSpc>
              </a:pPr>
              <a:r>
                <a:rPr lang="en-US" sz="5999" b="1" spc="179" dirty="0" err="1">
                  <a:solidFill>
                    <a:srgbClr val="A066CB"/>
                  </a:solidFill>
                  <a:latin typeface="Fira Sans Semi-Bold"/>
                  <a:ea typeface="Fira Sans Semi-Bold"/>
                  <a:cs typeface="Fira Sans Semi-Bold"/>
                  <a:sym typeface="Fira Sans Semi-Bold"/>
                </a:rPr>
                <a:t>Ережелер</a:t>
              </a:r>
              <a:endParaRPr lang="en-US" sz="5999" b="1" spc="179" dirty="0">
                <a:solidFill>
                  <a:srgbClr val="A066CB"/>
                </a:solidFill>
                <a:latin typeface="Fira Sans Semi-Bold"/>
                <a:ea typeface="Fira Sans Semi-Bold"/>
                <a:cs typeface="Fira Sans Semi-Bold"/>
                <a:sym typeface="Fira Sans Semi-Bold"/>
              </a:endParaRP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726157"/>
              <a:ext cx="7552023" cy="0"/>
            </a:xfrm>
            <a:prstGeom prst="line">
              <a:avLst/>
            </a:prstGeom>
            <a:ln w="101600" cap="rnd">
              <a:solidFill>
                <a:srgbClr val="86C7ED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KZ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041" y="2870517"/>
            <a:ext cx="2559340" cy="2205245"/>
            <a:chOff x="0" y="0"/>
            <a:chExt cx="3412453" cy="294032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412453" cy="2940326"/>
              <a:chOff x="0" y="0"/>
              <a:chExt cx="3472180" cy="348798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5240" y="248920"/>
                <a:ext cx="3444240" cy="3217475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17475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369115"/>
                      <a:pt x="21590" y="2560885"/>
                    </a:cubicBezTo>
                    <a:cubicBezTo>
                      <a:pt x="6350" y="2805995"/>
                      <a:pt x="0" y="3179375"/>
                      <a:pt x="0" y="3179375"/>
                    </a:cubicBezTo>
                    <a:cubicBezTo>
                      <a:pt x="204470" y="3209855"/>
                      <a:pt x="450850" y="3217475"/>
                      <a:pt x="657860" y="3214935"/>
                    </a:cubicBezTo>
                    <a:cubicBezTo>
                      <a:pt x="891540" y="3214935"/>
                      <a:pt x="2616200" y="3214935"/>
                      <a:pt x="2616200" y="3214935"/>
                    </a:cubicBezTo>
                    <a:lnTo>
                      <a:pt x="3402330" y="3200965"/>
                    </a:lnTo>
                    <a:cubicBezTo>
                      <a:pt x="3402330" y="3200965"/>
                      <a:pt x="3441700" y="2498655"/>
                      <a:pt x="3441700" y="2372925"/>
                    </a:cubicBezTo>
                    <a:cubicBezTo>
                      <a:pt x="3441700" y="2198935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86C7ED"/>
              </a:solidFill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ru-KZ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367074" y="1167748"/>
              <a:ext cx="2678305" cy="853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429"/>
                </a:lnSpc>
                <a:spcBef>
                  <a:spcPct val="0"/>
                </a:spcBef>
              </a:pPr>
              <a:r>
                <a:rPr lang="en-US" sz="3878" b="1" spc="19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Білу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627256" y="2935080"/>
            <a:ext cx="2453588" cy="2095076"/>
            <a:chOff x="0" y="0"/>
            <a:chExt cx="3271450" cy="2793435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271450" cy="2793435"/>
              <a:chOff x="0" y="0"/>
              <a:chExt cx="3180080" cy="273535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218440"/>
                <a:ext cx="3178810" cy="2516918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516918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679510"/>
                    </a:cubicBezTo>
                    <a:cubicBezTo>
                      <a:pt x="2540" y="813345"/>
                      <a:pt x="7620" y="1335818"/>
                      <a:pt x="7620" y="1596168"/>
                    </a:cubicBezTo>
                    <a:cubicBezTo>
                      <a:pt x="7620" y="1790478"/>
                      <a:pt x="16510" y="2189258"/>
                      <a:pt x="21590" y="2381028"/>
                    </a:cubicBezTo>
                    <a:lnTo>
                      <a:pt x="130810" y="2495328"/>
                    </a:lnTo>
                    <a:cubicBezTo>
                      <a:pt x="275590" y="2502948"/>
                      <a:pt x="543560" y="2516918"/>
                      <a:pt x="793750" y="2516918"/>
                    </a:cubicBezTo>
                    <a:lnTo>
                      <a:pt x="3178810" y="2516918"/>
                    </a:lnTo>
                    <a:lnTo>
                      <a:pt x="3178810" y="661222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A066CB"/>
              </a:solidFill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21590" y="0"/>
                <a:ext cx="2689860" cy="2715038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2715038">
                    <a:moveTo>
                      <a:pt x="0" y="2600738"/>
                    </a:moveTo>
                    <a:lnTo>
                      <a:pt x="109220" y="2715038"/>
                    </a:lnTo>
                    <a:lnTo>
                      <a:pt x="123190" y="2581688"/>
                    </a:lnTo>
                    <a:lnTo>
                      <a:pt x="0" y="2600738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ru-KZ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374511" y="1164733"/>
              <a:ext cx="2522429" cy="846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318"/>
                </a:lnSpc>
                <a:spcBef>
                  <a:spcPct val="0"/>
                </a:spcBef>
              </a:pPr>
              <a:r>
                <a:rPr lang="en-US" sz="3798" b="1" spc="18">
                  <a:solidFill>
                    <a:srgbClr val="FFFFFF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Ұстану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852361" y="5271208"/>
            <a:ext cx="2680297" cy="2099273"/>
            <a:chOff x="0" y="0"/>
            <a:chExt cx="3573729" cy="279903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3573729" cy="2799030"/>
              <a:chOff x="0" y="0"/>
              <a:chExt cx="3791985" cy="344437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5240" y="248920"/>
                <a:ext cx="3764046" cy="3173864"/>
              </a:xfrm>
              <a:custGeom>
                <a:avLst/>
                <a:gdLst/>
                <a:ahLst/>
                <a:cxnLst/>
                <a:rect l="l" t="t" r="r" b="b"/>
                <a:pathLst>
                  <a:path w="3764046" h="3173864">
                    <a:moveTo>
                      <a:pt x="3761506" y="645160"/>
                    </a:moveTo>
                    <a:cubicBezTo>
                      <a:pt x="3764046" y="488950"/>
                      <a:pt x="3742456" y="30480"/>
                      <a:pt x="3742456" y="30480"/>
                    </a:cubicBezTo>
                    <a:cubicBezTo>
                      <a:pt x="3742456" y="30480"/>
                      <a:pt x="3357646" y="40640"/>
                      <a:pt x="2907322" y="40640"/>
                    </a:cubicBezTo>
                    <a:cubicBezTo>
                      <a:pt x="2845224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325504"/>
                      <a:pt x="21590" y="2517274"/>
                    </a:cubicBezTo>
                    <a:cubicBezTo>
                      <a:pt x="6350" y="2762384"/>
                      <a:pt x="0" y="3135764"/>
                      <a:pt x="0" y="3135764"/>
                    </a:cubicBezTo>
                    <a:cubicBezTo>
                      <a:pt x="204470" y="3166244"/>
                      <a:pt x="450850" y="3173864"/>
                      <a:pt x="657860" y="3171324"/>
                    </a:cubicBezTo>
                    <a:cubicBezTo>
                      <a:pt x="891540" y="3171324"/>
                      <a:pt x="2773189" y="3171324"/>
                      <a:pt x="2773189" y="3171324"/>
                    </a:cubicBezTo>
                    <a:lnTo>
                      <a:pt x="3722136" y="3157354"/>
                    </a:lnTo>
                    <a:cubicBezTo>
                      <a:pt x="3722136" y="3157354"/>
                      <a:pt x="3761506" y="2455044"/>
                      <a:pt x="3761506" y="2329314"/>
                    </a:cubicBezTo>
                    <a:cubicBezTo>
                      <a:pt x="3761506" y="2155324"/>
                      <a:pt x="3758966" y="803910"/>
                      <a:pt x="3761506" y="645160"/>
                    </a:cubicBezTo>
                    <a:close/>
                  </a:path>
                </a:pathLst>
              </a:custGeom>
              <a:solidFill>
                <a:srgbClr val="1836B2"/>
              </a:solidFill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ru-KZ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363469" y="1210806"/>
              <a:ext cx="2804884" cy="777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985"/>
                </a:lnSpc>
                <a:spcBef>
                  <a:spcPct val="0"/>
                </a:spcBef>
              </a:pPr>
              <a:r>
                <a:rPr lang="en-US" sz="3560" b="1" spc="17">
                  <a:solidFill>
                    <a:srgbClr val="FFFFFF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Еске салу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26114" y="5641623"/>
            <a:ext cx="399801" cy="39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  <a:spcBef>
                <a:spcPct val="0"/>
              </a:spcBef>
            </a:pPr>
            <a:r>
              <a:rPr lang="en-US" sz="2314" b="1" spc="-46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02</a:t>
            </a:r>
          </a:p>
        </p:txBody>
      </p:sp>
      <p:sp>
        <p:nvSpPr>
          <p:cNvPr id="21" name="AutoShape 21"/>
          <p:cNvSpPr/>
          <p:nvPr/>
        </p:nvSpPr>
        <p:spPr>
          <a:xfrm>
            <a:off x="6390032" y="749267"/>
            <a:ext cx="5507936" cy="4242500"/>
          </a:xfrm>
          <a:prstGeom prst="rect">
            <a:avLst/>
          </a:prstGeom>
          <a:solidFill>
            <a:srgbClr val="A066CB">
              <a:alpha val="8627"/>
            </a:srgbClr>
          </a:solidFill>
        </p:spPr>
        <p:txBody>
          <a:bodyPr/>
          <a:lstStyle/>
          <a:p>
            <a:endParaRPr lang="ru-KZ"/>
          </a:p>
        </p:txBody>
      </p:sp>
      <p:grpSp>
        <p:nvGrpSpPr>
          <p:cNvPr id="22" name="Group 22"/>
          <p:cNvGrpSpPr/>
          <p:nvPr/>
        </p:nvGrpSpPr>
        <p:grpSpPr>
          <a:xfrm>
            <a:off x="6434254" y="877680"/>
            <a:ext cx="5326611" cy="2057400"/>
            <a:chOff x="0" y="0"/>
            <a:chExt cx="7102148" cy="2743200"/>
          </a:xfrm>
        </p:grpSpPr>
        <p:sp>
          <p:nvSpPr>
            <p:cNvPr id="23" name="TextBox 23"/>
            <p:cNvSpPr txBox="1"/>
            <p:nvPr/>
          </p:nvSpPr>
          <p:spPr>
            <a:xfrm>
              <a:off x="1090394" y="-66675"/>
              <a:ext cx="6011754" cy="2809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1" spc="15">
                  <a:solidFill>
                    <a:srgbClr val="FF914D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Как мы говорим:</a:t>
              </a:r>
              <a:r>
                <a:rPr lang="en-US" sz="3000" b="1" spc="15">
                  <a:solidFill>
                    <a:srgbClr val="1836B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Безопасность Прозрачность Эффективность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 rot="-10800000">
              <a:off x="0" y="107772"/>
              <a:ext cx="644602" cy="394057"/>
              <a:chOff x="0" y="0"/>
              <a:chExt cx="8787737" cy="53721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787737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8787737" h="5372100">
                    <a:moveTo>
                      <a:pt x="7237068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7237068" y="5372100"/>
                    </a:lnTo>
                    <a:lnTo>
                      <a:pt x="8787737" y="2686050"/>
                    </a:lnTo>
                    <a:lnTo>
                      <a:pt x="7237068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  <p:txBody>
              <a:bodyPr/>
              <a:lstStyle/>
              <a:p>
                <a:endParaRPr lang="ru-KZ"/>
              </a:p>
            </p:txBody>
          </p:sp>
        </p:grpSp>
      </p:grpSp>
      <p:sp>
        <p:nvSpPr>
          <p:cNvPr id="26" name="AutoShape 26"/>
          <p:cNvSpPr/>
          <p:nvPr/>
        </p:nvSpPr>
        <p:spPr>
          <a:xfrm>
            <a:off x="12356484" y="749267"/>
            <a:ext cx="5507936" cy="4242500"/>
          </a:xfrm>
          <a:prstGeom prst="rect">
            <a:avLst/>
          </a:prstGeom>
          <a:solidFill>
            <a:srgbClr val="A066CB">
              <a:alpha val="8627"/>
            </a:srgbClr>
          </a:solidFill>
        </p:spPr>
        <p:txBody>
          <a:bodyPr/>
          <a:lstStyle/>
          <a:p>
            <a:endParaRPr lang="ru-KZ"/>
          </a:p>
        </p:txBody>
      </p:sp>
      <p:grpSp>
        <p:nvGrpSpPr>
          <p:cNvPr id="27" name="Group 27"/>
          <p:cNvGrpSpPr/>
          <p:nvPr/>
        </p:nvGrpSpPr>
        <p:grpSpPr>
          <a:xfrm>
            <a:off x="12798110" y="1196717"/>
            <a:ext cx="4668055" cy="1524000"/>
            <a:chOff x="0" y="0"/>
            <a:chExt cx="6224073" cy="2032000"/>
          </a:xfrm>
        </p:grpSpPr>
        <p:sp>
          <p:nvSpPr>
            <p:cNvPr id="28" name="TextBox 28"/>
            <p:cNvSpPr txBox="1"/>
            <p:nvPr/>
          </p:nvSpPr>
          <p:spPr>
            <a:xfrm>
              <a:off x="955583" y="-66675"/>
              <a:ext cx="5268490" cy="2098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1" spc="15">
                  <a:solidFill>
                    <a:srgbClr val="FF914D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Разнообразие </a:t>
              </a:r>
              <a:r>
                <a:rPr lang="en-US" sz="3000" b="1" spc="15">
                  <a:solidFill>
                    <a:srgbClr val="1836B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важно и ценно в любых проявлениях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 rot="-10800000">
              <a:off x="0" y="107772"/>
              <a:ext cx="564906" cy="394057"/>
              <a:chOff x="0" y="0"/>
              <a:chExt cx="7701264" cy="53721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7701264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7701264" h="5372100">
                    <a:moveTo>
                      <a:pt x="6150594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6150594" y="5372100"/>
                    </a:lnTo>
                    <a:lnTo>
                      <a:pt x="7701264" y="2686050"/>
                    </a:lnTo>
                    <a:lnTo>
                      <a:pt x="6150594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  <p:txBody>
              <a:bodyPr/>
              <a:lstStyle/>
              <a:p>
                <a:endParaRPr lang="ru-KZ"/>
              </a:p>
            </p:txBody>
          </p:sp>
        </p:grpSp>
      </p:grpSp>
      <p:sp>
        <p:nvSpPr>
          <p:cNvPr id="31" name="AutoShape 31"/>
          <p:cNvSpPr/>
          <p:nvPr/>
        </p:nvSpPr>
        <p:spPr>
          <a:xfrm>
            <a:off x="6390032" y="5416194"/>
            <a:ext cx="5507936" cy="4242500"/>
          </a:xfrm>
          <a:prstGeom prst="rect">
            <a:avLst/>
          </a:prstGeom>
          <a:solidFill>
            <a:srgbClr val="A066CB">
              <a:alpha val="8627"/>
            </a:srgbClr>
          </a:solidFill>
        </p:spPr>
        <p:txBody>
          <a:bodyPr/>
          <a:lstStyle/>
          <a:p>
            <a:endParaRPr lang="ru-KZ"/>
          </a:p>
        </p:txBody>
      </p:sp>
      <p:grpSp>
        <p:nvGrpSpPr>
          <p:cNvPr id="32" name="Group 32"/>
          <p:cNvGrpSpPr/>
          <p:nvPr/>
        </p:nvGrpSpPr>
        <p:grpSpPr>
          <a:xfrm>
            <a:off x="6831659" y="5863645"/>
            <a:ext cx="4531802" cy="3124200"/>
            <a:chOff x="0" y="0"/>
            <a:chExt cx="6042402" cy="4165600"/>
          </a:xfrm>
        </p:grpSpPr>
        <p:sp>
          <p:nvSpPr>
            <p:cNvPr id="33" name="TextBox 33"/>
            <p:cNvSpPr txBox="1"/>
            <p:nvPr/>
          </p:nvSpPr>
          <p:spPr>
            <a:xfrm>
              <a:off x="927691" y="-66675"/>
              <a:ext cx="5114711" cy="4232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1" spc="15">
                  <a:solidFill>
                    <a:srgbClr val="FF914D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00:00</a:t>
              </a:r>
            </a:p>
            <a:p>
              <a:pPr algn="l">
                <a:lnSpc>
                  <a:spcPts val="4200"/>
                </a:lnSpc>
              </a:pPr>
              <a:r>
                <a:rPr lang="en-US" sz="3000" b="1" spc="15">
                  <a:solidFill>
                    <a:srgbClr val="1836B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Планируем время</a:t>
              </a:r>
            </a:p>
            <a:p>
              <a:pPr algn="l">
                <a:lnSpc>
                  <a:spcPts val="4200"/>
                </a:lnSpc>
              </a:pPr>
              <a:r>
                <a:rPr lang="en-US" sz="3000" b="1" spc="15">
                  <a:solidFill>
                    <a:srgbClr val="1836B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Соблюдаем договоренности по времени</a:t>
              </a:r>
            </a:p>
            <a:p>
              <a:pPr algn="l">
                <a:lnSpc>
                  <a:spcPts val="4200"/>
                </a:lnSpc>
              </a:pPr>
              <a:endParaRPr lang="en-US" sz="3000" b="1" spc="15">
                <a:solidFill>
                  <a:srgbClr val="1836B2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grpSp>
          <p:nvGrpSpPr>
            <p:cNvPr id="34" name="Group 34"/>
            <p:cNvGrpSpPr/>
            <p:nvPr/>
          </p:nvGrpSpPr>
          <p:grpSpPr>
            <a:xfrm rot="-10800000">
              <a:off x="0" y="107772"/>
              <a:ext cx="548418" cy="394057"/>
              <a:chOff x="0" y="0"/>
              <a:chExt cx="7476476" cy="53721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7476476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7476476" h="5372100">
                    <a:moveTo>
                      <a:pt x="5925806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5925806" y="5372100"/>
                    </a:lnTo>
                    <a:lnTo>
                      <a:pt x="7476476" y="2686050"/>
                    </a:lnTo>
                    <a:lnTo>
                      <a:pt x="5925806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  <p:txBody>
              <a:bodyPr/>
              <a:lstStyle/>
              <a:p>
                <a:endParaRPr lang="ru-KZ"/>
              </a:p>
            </p:txBody>
          </p:sp>
        </p:grpSp>
      </p:grpSp>
      <p:sp>
        <p:nvSpPr>
          <p:cNvPr id="36" name="AutoShape 36"/>
          <p:cNvSpPr/>
          <p:nvPr/>
        </p:nvSpPr>
        <p:spPr>
          <a:xfrm>
            <a:off x="12356484" y="5416194"/>
            <a:ext cx="5507936" cy="4242500"/>
          </a:xfrm>
          <a:prstGeom prst="rect">
            <a:avLst/>
          </a:prstGeom>
          <a:solidFill>
            <a:srgbClr val="A066CB">
              <a:alpha val="8627"/>
            </a:srgbClr>
          </a:solidFill>
        </p:spPr>
        <p:txBody>
          <a:bodyPr/>
          <a:lstStyle/>
          <a:p>
            <a:endParaRPr lang="ru-KZ"/>
          </a:p>
        </p:txBody>
      </p:sp>
      <p:grpSp>
        <p:nvGrpSpPr>
          <p:cNvPr id="37" name="Group 37"/>
          <p:cNvGrpSpPr/>
          <p:nvPr/>
        </p:nvGrpSpPr>
        <p:grpSpPr>
          <a:xfrm>
            <a:off x="12798110" y="5863645"/>
            <a:ext cx="4461190" cy="2590800"/>
            <a:chOff x="0" y="0"/>
            <a:chExt cx="5948253" cy="3454400"/>
          </a:xfrm>
        </p:grpSpPr>
        <p:sp>
          <p:nvSpPr>
            <p:cNvPr id="38" name="TextBox 38"/>
            <p:cNvSpPr txBox="1"/>
            <p:nvPr/>
          </p:nvSpPr>
          <p:spPr>
            <a:xfrm>
              <a:off x="913236" y="-66675"/>
              <a:ext cx="5035017" cy="352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1" spc="15">
                  <a:solidFill>
                    <a:srgbClr val="FF914D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Vegas rule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b="1" spc="15">
                  <a:solidFill>
                    <a:srgbClr val="1836B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то что было в малой группе остается в малой группе</a:t>
              </a:r>
            </a:p>
            <a:p>
              <a:pPr algn="l">
                <a:lnSpc>
                  <a:spcPts val="4200"/>
                </a:lnSpc>
              </a:pPr>
              <a:endParaRPr lang="en-US" sz="3000" b="1" spc="15">
                <a:solidFill>
                  <a:srgbClr val="1836B2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 rot="-10800000">
              <a:off x="0" y="107772"/>
              <a:ext cx="539873" cy="394057"/>
              <a:chOff x="0" y="0"/>
              <a:chExt cx="7359983" cy="53721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359983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7359983" h="5372100">
                    <a:moveTo>
                      <a:pt x="5809312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5809312" y="5372100"/>
                    </a:lnTo>
                    <a:lnTo>
                      <a:pt x="7359983" y="2686050"/>
                    </a:lnTo>
                    <a:lnTo>
                      <a:pt x="5809312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  <p:txBody>
              <a:bodyPr/>
              <a:lstStyle/>
              <a:p>
                <a:endParaRPr lang="ru-KZ"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6491912" y="2944440"/>
            <a:ext cx="5326611" cy="1524000"/>
            <a:chOff x="0" y="0"/>
            <a:chExt cx="7102148" cy="2032000"/>
          </a:xfrm>
        </p:grpSpPr>
        <p:sp>
          <p:nvSpPr>
            <p:cNvPr id="43" name="TextBox 43"/>
            <p:cNvSpPr txBox="1"/>
            <p:nvPr/>
          </p:nvSpPr>
          <p:spPr>
            <a:xfrm>
              <a:off x="1090394" y="-66675"/>
              <a:ext cx="6011754" cy="2098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1" spc="15">
                  <a:solidFill>
                    <a:srgbClr val="FF914D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Как мы слушаем:  </a:t>
              </a:r>
            </a:p>
            <a:p>
              <a:pPr algn="l">
                <a:lnSpc>
                  <a:spcPts val="4200"/>
                </a:lnSpc>
              </a:pPr>
              <a:r>
                <a:rPr lang="en-US" sz="3000" b="1" spc="15">
                  <a:solidFill>
                    <a:srgbClr val="1836B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1 голос</a:t>
              </a:r>
            </a:p>
            <a:p>
              <a:pPr algn="l">
                <a:lnSpc>
                  <a:spcPts val="4200"/>
                </a:lnSpc>
              </a:pPr>
              <a:r>
                <a:rPr lang="en-US" sz="3000" b="1" spc="15">
                  <a:solidFill>
                    <a:srgbClr val="1836B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Активно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 rot="-10800000">
              <a:off x="0" y="107772"/>
              <a:ext cx="644602" cy="394057"/>
              <a:chOff x="0" y="0"/>
              <a:chExt cx="8787737" cy="53721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787737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8787737" h="5372100">
                    <a:moveTo>
                      <a:pt x="7237068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7237068" y="5372100"/>
                    </a:lnTo>
                    <a:lnTo>
                      <a:pt x="8787737" y="2686050"/>
                    </a:lnTo>
                    <a:lnTo>
                      <a:pt x="7237068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  <p:txBody>
              <a:bodyPr/>
              <a:lstStyle/>
              <a:p>
                <a:endParaRPr lang="ru-KZ"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320929">
            <a:off x="-4132598" y="2529960"/>
            <a:ext cx="19761410" cy="16399690"/>
          </a:xfrm>
          <a:custGeom>
            <a:avLst/>
            <a:gdLst/>
            <a:ahLst/>
            <a:cxnLst/>
            <a:rect l="l" t="t" r="r" b="b"/>
            <a:pathLst>
              <a:path w="19761410" h="16399690">
                <a:moveTo>
                  <a:pt x="0" y="0"/>
                </a:moveTo>
                <a:lnTo>
                  <a:pt x="19761410" y="0"/>
                </a:lnTo>
                <a:lnTo>
                  <a:pt x="19761410" y="16399690"/>
                </a:lnTo>
                <a:lnTo>
                  <a:pt x="0" y="16399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Freeform 3"/>
          <p:cNvSpPr/>
          <p:nvPr/>
        </p:nvSpPr>
        <p:spPr>
          <a:xfrm>
            <a:off x="12425384" y="3826600"/>
            <a:ext cx="5196231" cy="6903205"/>
          </a:xfrm>
          <a:custGeom>
            <a:avLst/>
            <a:gdLst/>
            <a:ahLst/>
            <a:cxnLst/>
            <a:rect l="l" t="t" r="r" b="b"/>
            <a:pathLst>
              <a:path w="5196231" h="6903205">
                <a:moveTo>
                  <a:pt x="0" y="0"/>
                </a:moveTo>
                <a:lnTo>
                  <a:pt x="5196231" y="0"/>
                </a:lnTo>
                <a:lnTo>
                  <a:pt x="5196231" y="6903205"/>
                </a:lnTo>
                <a:lnTo>
                  <a:pt x="0" y="69032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4" name="TextBox 4"/>
          <p:cNvSpPr txBox="1"/>
          <p:nvPr/>
        </p:nvSpPr>
        <p:spPr>
          <a:xfrm>
            <a:off x="1028700" y="4567204"/>
            <a:ext cx="13141513" cy="1817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6"/>
              </a:lnSpc>
            </a:pPr>
            <a:r>
              <a:rPr lang="en-US" sz="6899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Советы по графику </a:t>
            </a:r>
          </a:p>
          <a:p>
            <a:pPr algn="ctr">
              <a:lnSpc>
                <a:spcPts val="6416"/>
              </a:lnSpc>
            </a:pPr>
            <a:r>
              <a:rPr lang="en-US" sz="6899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и планированию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03251">
            <a:off x="-4467190" y="-3141565"/>
            <a:ext cx="18783814" cy="15588398"/>
          </a:xfrm>
          <a:custGeom>
            <a:avLst/>
            <a:gdLst/>
            <a:ahLst/>
            <a:cxnLst/>
            <a:rect l="l" t="t" r="r" b="b"/>
            <a:pathLst>
              <a:path w="18783814" h="15588398">
                <a:moveTo>
                  <a:pt x="0" y="0"/>
                </a:moveTo>
                <a:lnTo>
                  <a:pt x="18783814" y="0"/>
                </a:lnTo>
                <a:lnTo>
                  <a:pt x="18783814" y="15588398"/>
                </a:lnTo>
                <a:lnTo>
                  <a:pt x="0" y="15588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TextBox 3"/>
          <p:cNvSpPr txBox="1"/>
          <p:nvPr/>
        </p:nvSpPr>
        <p:spPr>
          <a:xfrm>
            <a:off x="685800" y="1745582"/>
            <a:ext cx="13220700" cy="6795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13285" lvl="1" indent="-556643" algn="l">
              <a:lnSpc>
                <a:spcPts val="4795"/>
              </a:lnSpc>
              <a:buAutoNum type="arabicPeriod"/>
            </a:pP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Расставить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личные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приоритеты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endParaRPr lang="ru-RU" sz="5156" dirty="0"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1113285" lvl="1" indent="-556643" algn="l">
              <a:lnSpc>
                <a:spcPts val="4795"/>
              </a:lnSpc>
              <a:buAutoNum type="arabicPeriod"/>
            </a:pP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Выделять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время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себе</a:t>
            </a:r>
            <a:endParaRPr lang="ru-RU" sz="5156" dirty="0"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1113285" lvl="1" indent="-556643" algn="l">
              <a:lnSpc>
                <a:spcPts val="4795"/>
              </a:lnSpc>
              <a:buAutoNum type="arabicPeriod"/>
            </a:pP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Вводить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привычки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постепенно</a:t>
            </a:r>
            <a:endParaRPr lang="ru-RU" sz="5156" dirty="0"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1113285" lvl="1" indent="-556643" algn="l">
              <a:lnSpc>
                <a:spcPts val="4795"/>
              </a:lnSpc>
              <a:buAutoNum type="arabicPeriod"/>
            </a:pP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Делать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чеклисты</a:t>
            </a:r>
            <a:endParaRPr lang="ru-RU" sz="5156" dirty="0"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1113285" lvl="1" indent="-556643" algn="l">
              <a:lnSpc>
                <a:spcPts val="4795"/>
              </a:lnSpc>
              <a:buAutoNum type="arabicPeriod"/>
            </a:pP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день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не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более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трех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серьезных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задач</a:t>
            </a:r>
            <a:endParaRPr lang="ru-RU" sz="5156" dirty="0"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1113285" lvl="1" indent="-556643" algn="l">
              <a:lnSpc>
                <a:spcPts val="4795"/>
              </a:lnSpc>
              <a:buAutoNum type="arabicPeriod"/>
            </a:pP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Делегировать</a:t>
            </a:r>
            <a:endParaRPr lang="ru-RU" sz="5156" dirty="0"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1113285" lvl="1" indent="-556643" algn="l">
              <a:lnSpc>
                <a:spcPts val="4795"/>
              </a:lnSpc>
              <a:buAutoNum type="arabicPeriod"/>
            </a:pPr>
            <a:r>
              <a:rPr lang="ru-RU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Пользоваться таймером</a:t>
            </a:r>
          </a:p>
          <a:p>
            <a:pPr marL="1113285" lvl="1" indent="-556643" algn="l">
              <a:lnSpc>
                <a:spcPts val="4795"/>
              </a:lnSpc>
              <a:buAutoNum type="arabicPeriod"/>
            </a:pP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Не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требовать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идеальности</a:t>
            </a:r>
            <a:endParaRPr lang="ru-RU" sz="5156" dirty="0"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1113285" lvl="1" indent="-556643" algn="l">
              <a:lnSpc>
                <a:spcPts val="4795"/>
              </a:lnSpc>
              <a:buAutoNum type="arabicPeriod"/>
            </a:pP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Хвалить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себя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за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сделанное</a:t>
            </a:r>
            <a:endParaRPr lang="ru-RU" sz="5156" dirty="0"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1113285" lvl="1" indent="-556643" algn="l">
              <a:lnSpc>
                <a:spcPts val="4795"/>
              </a:lnSpc>
              <a:buAutoNum type="arabicPeriod"/>
            </a:pP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Избавиться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от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синдрома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отложенной</a:t>
            </a:r>
            <a:r>
              <a:rPr lang="en-US" sz="5156" dirty="0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6" dirty="0" err="1"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жизни</a:t>
            </a:r>
            <a:endParaRPr lang="en-US" sz="5156" dirty="0"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2961061" y="4232170"/>
            <a:ext cx="3286830" cy="8527153"/>
          </a:xfrm>
          <a:custGeom>
            <a:avLst/>
            <a:gdLst/>
            <a:ahLst/>
            <a:cxnLst/>
            <a:rect l="l" t="t" r="r" b="b"/>
            <a:pathLst>
              <a:path w="3286830" h="8527153">
                <a:moveTo>
                  <a:pt x="0" y="0"/>
                </a:moveTo>
                <a:lnTo>
                  <a:pt x="3286830" y="0"/>
                </a:lnTo>
                <a:lnTo>
                  <a:pt x="3286830" y="8527153"/>
                </a:lnTo>
                <a:lnTo>
                  <a:pt x="0" y="8527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735103">
            <a:off x="-3499870" y="-5583668"/>
            <a:ext cx="24566123" cy="20387048"/>
          </a:xfrm>
          <a:custGeom>
            <a:avLst/>
            <a:gdLst/>
            <a:ahLst/>
            <a:cxnLst/>
            <a:rect l="l" t="t" r="r" b="b"/>
            <a:pathLst>
              <a:path w="24566123" h="20387048">
                <a:moveTo>
                  <a:pt x="0" y="0"/>
                </a:moveTo>
                <a:lnTo>
                  <a:pt x="24566123" y="0"/>
                </a:lnTo>
                <a:lnTo>
                  <a:pt x="24566123" y="20387047"/>
                </a:lnTo>
                <a:lnTo>
                  <a:pt x="0" y="2038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TextBox 3"/>
          <p:cNvSpPr txBox="1"/>
          <p:nvPr/>
        </p:nvSpPr>
        <p:spPr>
          <a:xfrm>
            <a:off x="1028700" y="3952340"/>
            <a:ext cx="11145163" cy="2420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16"/>
              </a:lnSpc>
            </a:pP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Чего</a:t>
            </a:r>
            <a:r>
              <a:rPr lang="en-US" sz="6899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нет</a:t>
            </a:r>
            <a:r>
              <a:rPr lang="en-US" sz="6899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</a:t>
            </a:r>
            <a:r>
              <a:rPr lang="en-US" sz="6899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вашем</a:t>
            </a:r>
            <a:r>
              <a:rPr lang="en-US" sz="6899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графике</a:t>
            </a:r>
            <a:r>
              <a:rPr lang="en-US" sz="6899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, </a:t>
            </a: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того</a:t>
            </a:r>
            <a:r>
              <a:rPr lang="en-US" sz="6899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нет</a:t>
            </a:r>
            <a:r>
              <a:rPr lang="en-US" sz="6899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</a:t>
            </a:r>
            <a:r>
              <a:rPr lang="en-US" sz="6899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вашей</a:t>
            </a:r>
            <a:r>
              <a:rPr lang="en-US" sz="6899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899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жизни</a:t>
            </a:r>
            <a:endParaRPr lang="en-US" sz="6899" dirty="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algn="l">
              <a:lnSpc>
                <a:spcPts val="5022"/>
              </a:lnSpc>
            </a:pPr>
            <a:endParaRPr lang="en-US" sz="6899" dirty="0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2173863" y="3721321"/>
            <a:ext cx="5586796" cy="6565679"/>
          </a:xfrm>
          <a:custGeom>
            <a:avLst/>
            <a:gdLst/>
            <a:ahLst/>
            <a:cxnLst/>
            <a:rect l="l" t="t" r="r" b="b"/>
            <a:pathLst>
              <a:path w="5586796" h="6565679">
                <a:moveTo>
                  <a:pt x="0" y="0"/>
                </a:moveTo>
                <a:lnTo>
                  <a:pt x="5586797" y="0"/>
                </a:lnTo>
                <a:lnTo>
                  <a:pt x="5586797" y="6565679"/>
                </a:lnTo>
                <a:lnTo>
                  <a:pt x="0" y="65656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98145">
            <a:off x="148803" y="1333422"/>
            <a:ext cx="18317622" cy="15201513"/>
          </a:xfrm>
          <a:custGeom>
            <a:avLst/>
            <a:gdLst/>
            <a:ahLst/>
            <a:cxnLst/>
            <a:rect l="l" t="t" r="r" b="b"/>
            <a:pathLst>
              <a:path w="18317622" h="15201513">
                <a:moveTo>
                  <a:pt x="0" y="0"/>
                </a:moveTo>
                <a:lnTo>
                  <a:pt x="18317622" y="0"/>
                </a:lnTo>
                <a:lnTo>
                  <a:pt x="18317622" y="15201513"/>
                </a:lnTo>
                <a:lnTo>
                  <a:pt x="0" y="15201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Freeform 3"/>
          <p:cNvSpPr/>
          <p:nvPr/>
        </p:nvSpPr>
        <p:spPr>
          <a:xfrm flipH="1">
            <a:off x="11274707" y="3731876"/>
            <a:ext cx="7013293" cy="5878414"/>
          </a:xfrm>
          <a:custGeom>
            <a:avLst/>
            <a:gdLst/>
            <a:ahLst/>
            <a:cxnLst/>
            <a:rect l="l" t="t" r="r" b="b"/>
            <a:pathLst>
              <a:path w="7013293" h="5878414">
                <a:moveTo>
                  <a:pt x="7013293" y="0"/>
                </a:moveTo>
                <a:lnTo>
                  <a:pt x="0" y="0"/>
                </a:lnTo>
                <a:lnTo>
                  <a:pt x="0" y="5878414"/>
                </a:lnTo>
                <a:lnTo>
                  <a:pt x="7013293" y="5878414"/>
                </a:lnTo>
                <a:lnTo>
                  <a:pt x="70132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4" name="TextBox 4"/>
          <p:cNvSpPr txBox="1"/>
          <p:nvPr/>
        </p:nvSpPr>
        <p:spPr>
          <a:xfrm>
            <a:off x="1620682" y="762000"/>
            <a:ext cx="11638117" cy="1172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660"/>
              </a:lnSpc>
              <a:spcBef>
                <a:spcPct val="0"/>
              </a:spcBef>
            </a:pP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О</a:t>
            </a:r>
            <a:r>
              <a:rPr lang="en-US" sz="69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чем</a:t>
            </a:r>
            <a:r>
              <a:rPr lang="en-US" sz="69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вы</a:t>
            </a:r>
            <a:r>
              <a:rPr lang="en-US" sz="69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мечтаете</a:t>
            </a:r>
            <a:r>
              <a:rPr lang="en-US" sz="69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давно</a:t>
            </a:r>
            <a:r>
              <a:rPr lang="en-US" sz="69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3000" y="2628900"/>
            <a:ext cx="9643071" cy="9156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>
              <a:lnSpc>
                <a:spcPts val="4750"/>
              </a:lnSpc>
              <a:buAutoNum type="arabicPeriod"/>
            </a:pP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Выучить</a:t>
            </a: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английский</a:t>
            </a:r>
            <a:endParaRPr lang="en-US" sz="5000" dirty="0">
              <a:solidFill>
                <a:srgbClr val="312E5F"/>
              </a:solidFill>
              <a:latin typeface="ACADEMY ENGRAVED LET PLAIN:1.0" panose="02000000000000000000" pitchFamily="2" charset="0"/>
              <a:sym typeface="Handyman"/>
            </a:endParaRPr>
          </a:p>
          <a:p>
            <a:pPr marL="1079501" lvl="1" indent="-539750">
              <a:lnSpc>
                <a:spcPts val="4750"/>
              </a:lnSpc>
              <a:buAutoNum type="arabicPeriod"/>
            </a:pP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 </a:t>
            </a:r>
            <a:r>
              <a:rPr lang="ru-RU" sz="5000" dirty="0">
                <a:solidFill>
                  <a:srgbClr val="312E5F"/>
                </a:solidFill>
                <a:sym typeface="Handyman"/>
              </a:rPr>
              <a:t>Получить А по курсу</a:t>
            </a:r>
          </a:p>
          <a:p>
            <a:pPr marL="1079501" lvl="1" indent="-539750">
              <a:lnSpc>
                <a:spcPts val="4750"/>
              </a:lnSpc>
              <a:buAutoNum type="arabicPeriod"/>
            </a:pPr>
            <a:r>
              <a:rPr lang="ru-RU" sz="5000" dirty="0">
                <a:solidFill>
                  <a:srgbClr val="312E5F"/>
                </a:solidFill>
                <a:sym typeface="Handyman"/>
              </a:rPr>
              <a:t>Запустить свой проект</a:t>
            </a:r>
            <a:endParaRPr lang="en-US" sz="5000" dirty="0">
              <a:solidFill>
                <a:srgbClr val="312E5F"/>
              </a:solidFill>
              <a:latin typeface="ACADEMY ENGRAVED LET PLAIN:1.0" panose="02000000000000000000" pitchFamily="2" charset="0"/>
              <a:sym typeface="Handyman"/>
            </a:endParaRPr>
          </a:p>
          <a:p>
            <a:pPr marL="1079501" lvl="1" indent="-539750" algn="l">
              <a:lnSpc>
                <a:spcPts val="4750"/>
              </a:lnSpc>
              <a:buAutoNum type="arabicPeriod"/>
            </a:pP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Вести</a:t>
            </a: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блог</a:t>
            </a:r>
            <a:endParaRPr lang="en-US" sz="5000" dirty="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1079501" lvl="1" indent="-539750" algn="l">
              <a:lnSpc>
                <a:spcPts val="4750"/>
              </a:lnSpc>
              <a:buAutoNum type="arabicPeriod"/>
            </a:pP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Заняться</a:t>
            </a: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спортом</a:t>
            </a:r>
            <a:endParaRPr lang="en-US" sz="5000" dirty="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1079501" lvl="1" indent="-539750" algn="l">
              <a:lnSpc>
                <a:spcPts val="4750"/>
              </a:lnSpc>
              <a:buAutoNum type="arabicPeriod"/>
            </a:pP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Пойти</a:t>
            </a: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с</a:t>
            </a: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подругами</a:t>
            </a: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на</a:t>
            </a: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бачату</a:t>
            </a:r>
            <a:endParaRPr lang="en-US" sz="5000" dirty="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1079501" lvl="1" indent="-539750" algn="l">
              <a:lnSpc>
                <a:spcPts val="4750"/>
              </a:lnSpc>
              <a:buAutoNum type="arabicPeriod"/>
            </a:pP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Подняться</a:t>
            </a: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</a:t>
            </a: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горы</a:t>
            </a:r>
            <a:endParaRPr lang="en-US" sz="5000" dirty="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1079501" lvl="1" indent="-539750" algn="l">
              <a:lnSpc>
                <a:spcPts val="4750"/>
              </a:lnSpc>
              <a:buAutoNum type="arabicPeriod"/>
            </a:pP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рой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ти</a:t>
            </a: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ru-RU" sz="5000" dirty="0" err="1">
                <a:solidFill>
                  <a:srgbClr val="312E5F"/>
                </a:solidFill>
                <a:sym typeface="Handyman"/>
              </a:rPr>
              <a:t>чекап</a:t>
            </a:r>
            <a:endParaRPr lang="en-US" sz="5000" dirty="0">
              <a:solidFill>
                <a:srgbClr val="312E5F"/>
              </a:solidFill>
              <a:latin typeface="ACADEMY ENGRAVED LET PLAIN:1.0" panose="02000000000000000000" pitchFamily="2" charset="0"/>
              <a:sym typeface="Handyman"/>
            </a:endParaRPr>
          </a:p>
          <a:p>
            <a:pPr marL="1079501" lvl="1" indent="-539750" algn="l">
              <a:lnSpc>
                <a:spcPts val="4750"/>
              </a:lnSpc>
              <a:buAutoNum type="arabicPeriod"/>
            </a:pP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Поспать</a:t>
            </a: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целый</a:t>
            </a: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день</a:t>
            </a: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дома</a:t>
            </a: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</a:p>
          <a:p>
            <a:pPr marL="1079501" lvl="1" indent="-539750" algn="l">
              <a:lnSpc>
                <a:spcPts val="4750"/>
              </a:lnSpc>
              <a:buAutoNum type="arabicPeriod"/>
            </a:pP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Прочитать</a:t>
            </a: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книгу</a:t>
            </a:r>
            <a:endParaRPr lang="en-US" sz="5000" dirty="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1079501" lvl="1" indent="-539750">
              <a:lnSpc>
                <a:spcPts val="4750"/>
              </a:lnSpc>
              <a:buAutoNum type="arabicPeriod"/>
            </a:pP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Пойти</a:t>
            </a: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к</a:t>
            </a:r>
            <a:r>
              <a:rPr lang="en-US" sz="5000" dirty="0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 </a:t>
            </a:r>
            <a:r>
              <a:rPr lang="en-US" sz="5000" dirty="0" err="1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психологу</a:t>
            </a:r>
            <a:endParaRPr lang="ru-RU" sz="5000" dirty="0">
              <a:solidFill>
                <a:srgbClr val="312E5F"/>
              </a:solidFill>
              <a:sym typeface="Handyman"/>
            </a:endParaRPr>
          </a:p>
          <a:p>
            <a:pPr marL="1079501" lvl="1" indent="-539750">
              <a:lnSpc>
                <a:spcPts val="4750"/>
              </a:lnSpc>
              <a:buAutoNum type="arabicPeriod"/>
            </a:pPr>
            <a:r>
              <a:rPr lang="ru-RU" sz="5000" dirty="0">
                <a:solidFill>
                  <a:srgbClr val="312E5F"/>
                </a:solidFill>
                <a:sym typeface="Handyman"/>
              </a:rPr>
              <a:t> Быть волонтером</a:t>
            </a:r>
          </a:p>
          <a:p>
            <a:pPr marL="1079501" lvl="1" indent="-539750">
              <a:lnSpc>
                <a:spcPts val="4750"/>
              </a:lnSpc>
              <a:buAutoNum type="arabicPeriod"/>
            </a:pPr>
            <a:r>
              <a:rPr lang="ru-RU" sz="5000" dirty="0">
                <a:solidFill>
                  <a:srgbClr val="312E5F"/>
                </a:solidFill>
                <a:sym typeface="Handyman"/>
              </a:rPr>
              <a:t> Устроиться на стажировку</a:t>
            </a:r>
            <a:endParaRPr lang="en-US" sz="5000" dirty="0">
              <a:solidFill>
                <a:srgbClr val="312E5F"/>
              </a:solidFill>
              <a:latin typeface="ACADEMY ENGRAVED LET PLAIN:1.0" panose="02000000000000000000" pitchFamily="2" charset="0"/>
              <a:sym typeface="Handyman"/>
            </a:endParaRPr>
          </a:p>
          <a:p>
            <a:pPr algn="l">
              <a:lnSpc>
                <a:spcPts val="3990"/>
              </a:lnSpc>
            </a:pPr>
            <a:endParaRPr lang="en-US" sz="5000" dirty="0">
              <a:solidFill>
                <a:srgbClr val="312E5F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865240">
            <a:off x="-9886145" y="-4280831"/>
            <a:ext cx="24566123" cy="20387048"/>
          </a:xfrm>
          <a:custGeom>
            <a:avLst/>
            <a:gdLst/>
            <a:ahLst/>
            <a:cxnLst/>
            <a:rect l="l" t="t" r="r" b="b"/>
            <a:pathLst>
              <a:path w="24566123" h="20387048">
                <a:moveTo>
                  <a:pt x="0" y="0"/>
                </a:moveTo>
                <a:lnTo>
                  <a:pt x="24566123" y="0"/>
                </a:lnTo>
                <a:lnTo>
                  <a:pt x="24566123" y="20387047"/>
                </a:lnTo>
                <a:lnTo>
                  <a:pt x="0" y="2038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Freeform 3"/>
          <p:cNvSpPr/>
          <p:nvPr/>
        </p:nvSpPr>
        <p:spPr>
          <a:xfrm>
            <a:off x="11117624" y="3787030"/>
            <a:ext cx="4358048" cy="5056807"/>
          </a:xfrm>
          <a:custGeom>
            <a:avLst/>
            <a:gdLst/>
            <a:ahLst/>
            <a:cxnLst/>
            <a:rect l="l" t="t" r="r" b="b"/>
            <a:pathLst>
              <a:path w="4358048" h="5056807">
                <a:moveTo>
                  <a:pt x="0" y="0"/>
                </a:moveTo>
                <a:lnTo>
                  <a:pt x="4358048" y="0"/>
                </a:lnTo>
                <a:lnTo>
                  <a:pt x="4358048" y="5056807"/>
                </a:lnTo>
                <a:lnTo>
                  <a:pt x="0" y="50568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4" name="TextBox 4"/>
          <p:cNvSpPr txBox="1"/>
          <p:nvPr/>
        </p:nvSpPr>
        <p:spPr>
          <a:xfrm>
            <a:off x="2396917" y="3832860"/>
            <a:ext cx="8124842" cy="374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60"/>
              </a:lnSpc>
              <a:spcBef>
                <a:spcPct val="0"/>
              </a:spcBef>
            </a:pP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Никто</a:t>
            </a:r>
            <a:r>
              <a:rPr lang="en-US" sz="69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не</a:t>
            </a:r>
            <a:r>
              <a:rPr lang="en-US" sz="69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сделает</a:t>
            </a:r>
            <a:r>
              <a:rPr lang="en-US" sz="69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вашу</a:t>
            </a:r>
            <a:r>
              <a:rPr lang="en-US" sz="69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жизнь</a:t>
            </a:r>
            <a:r>
              <a:rPr lang="en-US" sz="69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лучше</a:t>
            </a:r>
            <a:r>
              <a:rPr lang="en-US" sz="69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, </a:t>
            </a: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кроме</a:t>
            </a:r>
            <a:r>
              <a:rPr lang="en-US" sz="69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вас</a:t>
            </a:r>
            <a:r>
              <a:rPr lang="en-US" sz="69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9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самих</a:t>
            </a:r>
            <a:endParaRPr lang="en-US" sz="6900" dirty="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26167">
            <a:off x="-2796751" y="-1859326"/>
            <a:ext cx="24566123" cy="20387048"/>
          </a:xfrm>
          <a:custGeom>
            <a:avLst/>
            <a:gdLst/>
            <a:ahLst/>
            <a:cxnLst/>
            <a:rect l="l" t="t" r="r" b="b"/>
            <a:pathLst>
              <a:path w="24566123" h="20387048">
                <a:moveTo>
                  <a:pt x="0" y="0"/>
                </a:moveTo>
                <a:lnTo>
                  <a:pt x="24566123" y="0"/>
                </a:lnTo>
                <a:lnTo>
                  <a:pt x="24566123" y="20387048"/>
                </a:lnTo>
                <a:lnTo>
                  <a:pt x="0" y="2038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TextBox 3"/>
          <p:cNvSpPr txBox="1"/>
          <p:nvPr/>
        </p:nvSpPr>
        <p:spPr>
          <a:xfrm>
            <a:off x="2140234" y="1263180"/>
            <a:ext cx="14007531" cy="3153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E5326C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Как вести график</a:t>
            </a:r>
          </a:p>
          <a:p>
            <a:pPr algn="l">
              <a:lnSpc>
                <a:spcPts val="12599"/>
              </a:lnSpc>
              <a:spcBef>
                <a:spcPct val="0"/>
              </a:spcBef>
            </a:pPr>
            <a:endParaRPr lang="en-US" sz="9000">
              <a:solidFill>
                <a:srgbClr val="E5326C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-205858" y="4381516"/>
            <a:ext cx="4800833" cy="3184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9"/>
              </a:lnSpc>
            </a:pPr>
            <a:r>
              <a:rPr lang="en-US" sz="4999" dirty="0">
                <a:solidFill>
                  <a:srgbClr val="312E5F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</a:p>
          <a:p>
            <a:pPr algn="ctr">
              <a:lnSpc>
                <a:spcPts val="3990"/>
              </a:lnSpc>
            </a:pPr>
            <a:r>
              <a:rPr lang="en-US" sz="42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</a:t>
            </a:r>
            <a:r>
              <a:rPr lang="en-US" sz="42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голове</a:t>
            </a:r>
            <a:endParaRPr lang="en-US" sz="4200" dirty="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algn="l">
              <a:lnSpc>
                <a:spcPts val="3990"/>
              </a:lnSpc>
            </a:pPr>
            <a:endParaRPr lang="en-US" sz="4200" dirty="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906780" lvl="1" indent="-453390" algn="l">
              <a:lnSpc>
                <a:spcPts val="3990"/>
              </a:lnSpc>
              <a:buFont typeface="Arial"/>
              <a:buChar char="•"/>
            </a:pPr>
            <a:r>
              <a:rPr lang="en-US" sz="42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Есть</a:t>
            </a:r>
            <a:r>
              <a:rPr lang="en-US" sz="42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риск</a:t>
            </a:r>
            <a:r>
              <a:rPr lang="en-US" sz="42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забыть</a:t>
            </a:r>
            <a:r>
              <a:rPr lang="en-US" sz="42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или</a:t>
            </a:r>
            <a:r>
              <a:rPr lang="en-US" sz="4200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4200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перепутать</a:t>
            </a:r>
            <a:endParaRPr lang="en-US" sz="4200" dirty="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94975" y="3883036"/>
            <a:ext cx="4891336" cy="4870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9"/>
              </a:lnSpc>
            </a:pPr>
            <a:r>
              <a:rPr lang="en-US" sz="4999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</a:p>
          <a:p>
            <a:pPr algn="ctr">
              <a:lnSpc>
                <a:spcPts val="4749"/>
              </a:lnSpc>
            </a:pPr>
            <a:r>
              <a:rPr lang="en-US" sz="4999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</a:p>
          <a:p>
            <a:pPr algn="ctr">
              <a:lnSpc>
                <a:spcPts val="3990"/>
              </a:lnSpc>
            </a:pPr>
            <a:r>
              <a:rPr lang="en-US" sz="420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 блокноте</a:t>
            </a:r>
          </a:p>
          <a:p>
            <a:pPr algn="ctr">
              <a:lnSpc>
                <a:spcPts val="3990"/>
              </a:lnSpc>
            </a:pPr>
            <a:endParaRPr lang="en-US" sz="420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906780" lvl="1" indent="-453390" algn="l">
              <a:lnSpc>
                <a:spcPts val="3990"/>
              </a:lnSpc>
              <a:buFont typeface="Arial"/>
              <a:buChar char="•"/>
            </a:pPr>
            <a:r>
              <a:rPr lang="en-US" sz="420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Удобно, практично</a:t>
            </a:r>
          </a:p>
          <a:p>
            <a:pPr algn="l">
              <a:lnSpc>
                <a:spcPts val="3990"/>
              </a:lnSpc>
            </a:pPr>
            <a:endParaRPr lang="en-US" sz="420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algn="l">
              <a:lnSpc>
                <a:spcPts val="3990"/>
              </a:lnSpc>
            </a:pPr>
            <a:r>
              <a:rPr lang="en-US" sz="420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Тупой карандаш лучше острого ума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56809" y="3685906"/>
            <a:ext cx="4909642" cy="412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420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</a:p>
          <a:p>
            <a:pPr algn="ctr">
              <a:lnSpc>
                <a:spcPts val="3990"/>
              </a:lnSpc>
            </a:pPr>
            <a:r>
              <a:rPr lang="en-US" sz="420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</a:p>
          <a:p>
            <a:pPr algn="ctr">
              <a:lnSpc>
                <a:spcPts val="3990"/>
              </a:lnSpc>
            </a:pPr>
            <a:r>
              <a:rPr lang="en-US" sz="420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</a:p>
          <a:p>
            <a:pPr algn="ctr">
              <a:lnSpc>
                <a:spcPts val="3990"/>
              </a:lnSpc>
            </a:pPr>
            <a:r>
              <a:rPr lang="en-US" sz="420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 телефоне</a:t>
            </a:r>
          </a:p>
          <a:p>
            <a:pPr algn="ctr">
              <a:lnSpc>
                <a:spcPts val="3990"/>
              </a:lnSpc>
            </a:pPr>
            <a:endParaRPr lang="en-US" sz="420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906780" lvl="1" indent="-453390" algn="l">
              <a:lnSpc>
                <a:spcPts val="3990"/>
              </a:lnSpc>
              <a:buFont typeface="Arial"/>
              <a:buChar char="•"/>
            </a:pPr>
            <a:r>
              <a:rPr lang="en-US" sz="420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Всегда под рукой</a:t>
            </a:r>
          </a:p>
          <a:p>
            <a:pPr algn="l">
              <a:lnSpc>
                <a:spcPts val="3990"/>
              </a:lnSpc>
            </a:pPr>
            <a:endParaRPr lang="en-US" sz="420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728508" y="3183003"/>
            <a:ext cx="4559492" cy="566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420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</a:p>
          <a:p>
            <a:pPr algn="ctr">
              <a:lnSpc>
                <a:spcPts val="3990"/>
              </a:lnSpc>
            </a:pPr>
            <a:r>
              <a:rPr lang="en-US" sz="420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</a:p>
          <a:p>
            <a:pPr algn="ctr">
              <a:lnSpc>
                <a:spcPts val="3990"/>
              </a:lnSpc>
            </a:pPr>
            <a:r>
              <a:rPr lang="en-US" sz="420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</a:p>
          <a:p>
            <a:pPr algn="ctr">
              <a:lnSpc>
                <a:spcPts val="3990"/>
              </a:lnSpc>
            </a:pPr>
            <a:r>
              <a:rPr lang="en-US" sz="4200">
                <a:solidFill>
                  <a:srgbClr val="FF1616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</a:p>
          <a:p>
            <a:pPr algn="ctr">
              <a:lnSpc>
                <a:spcPts val="3990"/>
              </a:lnSpc>
            </a:pPr>
            <a:r>
              <a:rPr lang="en-US" sz="420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На компьтере</a:t>
            </a:r>
          </a:p>
          <a:p>
            <a:pPr algn="ctr">
              <a:lnSpc>
                <a:spcPts val="3990"/>
              </a:lnSpc>
            </a:pPr>
            <a:endParaRPr lang="en-US" sz="420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906780" lvl="1" indent="-453390" algn="l">
              <a:lnSpc>
                <a:spcPts val="3990"/>
              </a:lnSpc>
              <a:buFont typeface="Arial"/>
              <a:buChar char="•"/>
            </a:pPr>
            <a:r>
              <a:rPr lang="en-US" sz="420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Визуально можно увидеть картину</a:t>
            </a:r>
          </a:p>
          <a:p>
            <a:pPr algn="l">
              <a:lnSpc>
                <a:spcPts val="3990"/>
              </a:lnSpc>
            </a:pPr>
            <a:endParaRPr lang="en-US" sz="420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600217">
            <a:off x="-801070" y="93476"/>
            <a:ext cx="24566123" cy="20387048"/>
          </a:xfrm>
          <a:custGeom>
            <a:avLst/>
            <a:gdLst/>
            <a:ahLst/>
            <a:cxnLst/>
            <a:rect l="l" t="t" r="r" b="b"/>
            <a:pathLst>
              <a:path w="24566123" h="20387048">
                <a:moveTo>
                  <a:pt x="0" y="0"/>
                </a:moveTo>
                <a:lnTo>
                  <a:pt x="24566124" y="0"/>
                </a:lnTo>
                <a:lnTo>
                  <a:pt x="24566124" y="20387048"/>
                </a:lnTo>
                <a:lnTo>
                  <a:pt x="0" y="2038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Freeform 3"/>
          <p:cNvSpPr/>
          <p:nvPr/>
        </p:nvSpPr>
        <p:spPr>
          <a:xfrm>
            <a:off x="533400" y="1375736"/>
            <a:ext cx="5056898" cy="7879020"/>
          </a:xfrm>
          <a:custGeom>
            <a:avLst/>
            <a:gdLst/>
            <a:ahLst/>
            <a:cxnLst/>
            <a:rect l="l" t="t" r="r" b="b"/>
            <a:pathLst>
              <a:path w="5056898" h="7879020">
                <a:moveTo>
                  <a:pt x="0" y="0"/>
                </a:moveTo>
                <a:lnTo>
                  <a:pt x="5056898" y="0"/>
                </a:lnTo>
                <a:lnTo>
                  <a:pt x="5056898" y="7879020"/>
                </a:lnTo>
                <a:lnTo>
                  <a:pt x="0" y="7879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4" name="TextBox 4"/>
          <p:cNvSpPr txBox="1"/>
          <p:nvPr/>
        </p:nvSpPr>
        <p:spPr>
          <a:xfrm>
            <a:off x="4876800" y="4610100"/>
            <a:ext cx="13891930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83"/>
              </a:lnSpc>
            </a:pPr>
            <a:r>
              <a:rPr lang="ru-RU" sz="6894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Домашнее задание</a:t>
            </a:r>
          </a:p>
          <a:p>
            <a:pPr marL="857250" indent="-857250" algn="ctr">
              <a:lnSpc>
                <a:spcPts val="7583"/>
              </a:lnSpc>
              <a:buFont typeface="Arial" panose="020B0604020202020204" pitchFamily="34" charset="0"/>
              <a:buChar char="•"/>
            </a:pPr>
            <a:r>
              <a:rPr lang="ru-RU" sz="6894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Внести в ваш график </a:t>
            </a:r>
          </a:p>
          <a:p>
            <a:pPr algn="ctr">
              <a:lnSpc>
                <a:spcPts val="7583"/>
              </a:lnSpc>
            </a:pPr>
            <a:r>
              <a:rPr lang="ru-RU" sz="6894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обучение во время </a:t>
            </a:r>
            <a:r>
              <a:rPr lang="ru-RU" sz="6894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A</a:t>
            </a:r>
            <a:r>
              <a:rPr lang="en-US" sz="6894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ccelerator</a:t>
            </a:r>
            <a:r>
              <a:rPr lang="en-US" sz="6894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-</a:t>
            </a:r>
            <a:r>
              <a:rPr lang="ru-RU" sz="6894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а</a:t>
            </a:r>
            <a:endParaRPr lang="en-US" sz="6894" dirty="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600217">
            <a:off x="-997563" y="93476"/>
            <a:ext cx="24566123" cy="20387048"/>
          </a:xfrm>
          <a:custGeom>
            <a:avLst/>
            <a:gdLst/>
            <a:ahLst/>
            <a:cxnLst/>
            <a:rect l="l" t="t" r="r" b="b"/>
            <a:pathLst>
              <a:path w="24566123" h="20387048">
                <a:moveTo>
                  <a:pt x="0" y="0"/>
                </a:moveTo>
                <a:lnTo>
                  <a:pt x="24566124" y="0"/>
                </a:lnTo>
                <a:lnTo>
                  <a:pt x="24566124" y="20387048"/>
                </a:lnTo>
                <a:lnTo>
                  <a:pt x="0" y="2038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4" name="TextBox 4"/>
          <p:cNvSpPr txBox="1"/>
          <p:nvPr/>
        </p:nvSpPr>
        <p:spPr>
          <a:xfrm>
            <a:off x="930349" y="2232703"/>
            <a:ext cx="16427302" cy="8745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83"/>
              </a:lnSpc>
            </a:pPr>
            <a:r>
              <a:rPr lang="ru-RU" sz="60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Поделитесь в сессионных залах (3 минуты):</a:t>
            </a:r>
          </a:p>
          <a:p>
            <a:pPr algn="ctr">
              <a:lnSpc>
                <a:spcPts val="7583"/>
              </a:lnSpc>
            </a:pPr>
            <a:endParaRPr lang="ru-RU" sz="6000" dirty="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857250" indent="-857250" algn="ctr">
              <a:lnSpc>
                <a:spcPts val="7583"/>
              </a:lnSpc>
              <a:buFontTx/>
              <a:buChar char="-"/>
            </a:pPr>
            <a:r>
              <a:rPr lang="ru-RU" sz="60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Что поможет вам улучшить тайм-менеджмент?</a:t>
            </a:r>
          </a:p>
          <a:p>
            <a:pPr marL="857250" indent="-857250" algn="ctr">
              <a:lnSpc>
                <a:spcPts val="7583"/>
              </a:lnSpc>
              <a:buFontTx/>
              <a:buChar char="-"/>
            </a:pPr>
            <a:r>
              <a:rPr lang="ru-RU" sz="60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Какие инструменты вы начнете применять? Или будете </a:t>
            </a:r>
            <a:r>
              <a:rPr lang="ru-RU" sz="600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использовать по-другому?</a:t>
            </a:r>
            <a:endParaRPr lang="ru-RU" sz="6000" dirty="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857250" indent="-857250" algn="ctr">
              <a:lnSpc>
                <a:spcPts val="7583"/>
              </a:lnSpc>
              <a:buFontTx/>
              <a:buChar char="-"/>
            </a:pPr>
            <a:endParaRPr lang="ru-RU" sz="6000" dirty="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857250" indent="-857250" algn="ctr">
              <a:lnSpc>
                <a:spcPts val="7583"/>
              </a:lnSpc>
              <a:buFontTx/>
              <a:buChar char="-"/>
            </a:pPr>
            <a:endParaRPr lang="ru-RU" sz="6000" dirty="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</p:txBody>
      </p:sp>
    </p:spTree>
    <p:extLst>
      <p:ext uri="{BB962C8B-B14F-4D97-AF65-F5344CB8AC3E}">
        <p14:creationId xmlns:p14="http://schemas.microsoft.com/office/powerpoint/2010/main" val="3203706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865240">
            <a:off x="-9886145" y="-4280831"/>
            <a:ext cx="24566123" cy="20387048"/>
          </a:xfrm>
          <a:custGeom>
            <a:avLst/>
            <a:gdLst/>
            <a:ahLst/>
            <a:cxnLst/>
            <a:rect l="l" t="t" r="r" b="b"/>
            <a:pathLst>
              <a:path w="24566123" h="20387048">
                <a:moveTo>
                  <a:pt x="0" y="0"/>
                </a:moveTo>
                <a:lnTo>
                  <a:pt x="24566123" y="0"/>
                </a:lnTo>
                <a:lnTo>
                  <a:pt x="24566123" y="20387047"/>
                </a:lnTo>
                <a:lnTo>
                  <a:pt x="0" y="2038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4" name="TextBox 4"/>
          <p:cNvSpPr txBox="1"/>
          <p:nvPr/>
        </p:nvSpPr>
        <p:spPr>
          <a:xfrm>
            <a:off x="2819400" y="4305300"/>
            <a:ext cx="13512934" cy="1955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83"/>
              </a:lnSpc>
            </a:pPr>
            <a:r>
              <a:rPr lang="ru-RU" sz="7200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Какую мысль с сегодняшней встречи забираете?</a:t>
            </a:r>
            <a:endParaRPr lang="en-US" sz="7200" dirty="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</p:txBody>
      </p:sp>
    </p:spTree>
    <p:extLst>
      <p:ext uri="{BB962C8B-B14F-4D97-AF65-F5344CB8AC3E}">
        <p14:creationId xmlns:p14="http://schemas.microsoft.com/office/powerpoint/2010/main" val="169858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023110">
            <a:off x="-7316543" y="-5543314"/>
            <a:ext cx="19761410" cy="16399690"/>
          </a:xfrm>
          <a:custGeom>
            <a:avLst/>
            <a:gdLst/>
            <a:ahLst/>
            <a:cxnLst/>
            <a:rect l="l" t="t" r="r" b="b"/>
            <a:pathLst>
              <a:path w="19761410" h="16399690">
                <a:moveTo>
                  <a:pt x="0" y="0"/>
                </a:moveTo>
                <a:lnTo>
                  <a:pt x="19761410" y="0"/>
                </a:lnTo>
                <a:lnTo>
                  <a:pt x="19761410" y="16399690"/>
                </a:lnTo>
                <a:lnTo>
                  <a:pt x="0" y="16399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TextBox 3"/>
          <p:cNvSpPr txBox="1"/>
          <p:nvPr/>
        </p:nvSpPr>
        <p:spPr>
          <a:xfrm>
            <a:off x="8570276" y="2095500"/>
            <a:ext cx="9745433" cy="7162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276"/>
              </a:lnSpc>
            </a:pPr>
            <a:endParaRPr lang="en-US" sz="8800" dirty="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Adelle Sans Devanagari" panose="02000503000000020004" pitchFamily="2" charset="-78"/>
              <a:sym typeface="Handyman"/>
            </a:endParaRPr>
          </a:p>
          <a:p>
            <a:pPr algn="l">
              <a:lnSpc>
                <a:spcPts val="9276"/>
              </a:lnSpc>
            </a:pPr>
            <a:r>
              <a:rPr lang="ru-RU" sz="8800" dirty="0">
                <a:solidFill>
                  <a:srgbClr val="312E5F"/>
                </a:solidFill>
                <a:latin typeface="ACADEMY ENGRAVED LET PLAIN:1.0" panose="02000000000000000000" pitchFamily="2" charset="0"/>
                <a:cs typeface="Adelle Sans Devanagari" panose="02000503000000020004" pitchFamily="2" charset="-78"/>
                <a:sym typeface="Handyman"/>
              </a:rPr>
              <a:t>Тайм-менеджмент для студентов: как успевать больше и не выгорать</a:t>
            </a:r>
            <a:endParaRPr lang="en-US" sz="8800" dirty="0">
              <a:solidFill>
                <a:srgbClr val="312E5F"/>
              </a:solidFill>
              <a:latin typeface="ACADEMY ENGRAVED LET PLAIN:1.0" panose="02000000000000000000" pitchFamily="2" charset="0"/>
              <a:cs typeface="Adelle Sans Devanagari" panose="02000503000000020004" pitchFamily="2" charset="-78"/>
              <a:sym typeface="Handyman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19341" y="2880162"/>
            <a:ext cx="7115632" cy="7167761"/>
          </a:xfrm>
          <a:custGeom>
            <a:avLst/>
            <a:gdLst/>
            <a:ahLst/>
            <a:cxnLst/>
            <a:rect l="l" t="t" r="r" b="b"/>
            <a:pathLst>
              <a:path w="7115632" h="7167761">
                <a:moveTo>
                  <a:pt x="0" y="0"/>
                </a:moveTo>
                <a:lnTo>
                  <a:pt x="7115632" y="0"/>
                </a:lnTo>
                <a:lnTo>
                  <a:pt x="7115632" y="7167761"/>
                </a:lnTo>
                <a:lnTo>
                  <a:pt x="0" y="71677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33798">
            <a:off x="5280779" y="-1666868"/>
            <a:ext cx="15764713" cy="13082892"/>
          </a:xfrm>
          <a:custGeom>
            <a:avLst/>
            <a:gdLst/>
            <a:ahLst/>
            <a:cxnLst/>
            <a:rect l="l" t="t" r="r" b="b"/>
            <a:pathLst>
              <a:path w="15764713" h="13082892">
                <a:moveTo>
                  <a:pt x="0" y="0"/>
                </a:moveTo>
                <a:lnTo>
                  <a:pt x="15764713" y="0"/>
                </a:lnTo>
                <a:lnTo>
                  <a:pt x="15764713" y="13082893"/>
                </a:lnTo>
                <a:lnTo>
                  <a:pt x="0" y="130828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TextBox 3"/>
          <p:cNvSpPr txBox="1"/>
          <p:nvPr/>
        </p:nvSpPr>
        <p:spPr>
          <a:xfrm>
            <a:off x="696856" y="878309"/>
            <a:ext cx="9941534" cy="649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7"/>
              </a:lnSpc>
            </a:pPr>
            <a:r>
              <a:rPr lang="en-US" sz="6955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План</a:t>
            </a:r>
            <a:r>
              <a:rPr lang="en-US" sz="6955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955" dirty="0" err="1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вебинара</a:t>
            </a:r>
            <a:r>
              <a:rPr lang="en-US" sz="6955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:</a:t>
            </a:r>
          </a:p>
          <a:p>
            <a:pPr algn="just">
              <a:lnSpc>
                <a:spcPts val="4897"/>
              </a:lnSpc>
            </a:pPr>
            <a:endParaRPr lang="en-US" sz="6955" dirty="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1113111" lvl="1" indent="-556556" algn="just">
              <a:lnSpc>
                <a:spcPts val="5671"/>
              </a:lnSpc>
              <a:buAutoNum type="arabicPeriod"/>
            </a:pPr>
            <a:r>
              <a:rPr lang="en-US" sz="5155" dirty="0" err="1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Знакомство</a:t>
            </a:r>
            <a:endParaRPr lang="en-US" sz="5155" dirty="0">
              <a:solidFill>
                <a:srgbClr val="312E5F"/>
              </a:solidFill>
              <a:latin typeface="ACADEMY ENGRAVED LET PLAIN:1.0" panose="02000000000000000000" pitchFamily="2" charset="0"/>
              <a:sym typeface="Handyman"/>
            </a:endParaRPr>
          </a:p>
          <a:p>
            <a:pPr marL="1113111" lvl="1" indent="-556556" algn="just">
              <a:lnSpc>
                <a:spcPts val="5671"/>
              </a:lnSpc>
              <a:buAutoNum type="arabicPeriod"/>
            </a:pPr>
            <a:r>
              <a:rPr lang="ru-RU" sz="5155" dirty="0">
                <a:solidFill>
                  <a:srgbClr val="312E5F"/>
                </a:solidFill>
                <a:sym typeface="Handyman"/>
              </a:rPr>
              <a:t>П</a:t>
            </a:r>
            <a:r>
              <a:rPr lang="en-US" sz="5155" dirty="0" err="1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рименение</a:t>
            </a:r>
            <a:r>
              <a:rPr lang="en-US" sz="5155" dirty="0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 </a:t>
            </a:r>
            <a:r>
              <a:rPr lang="en-US" sz="5155" dirty="0" err="1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планирования</a:t>
            </a:r>
            <a:endParaRPr lang="en-US" sz="5155" dirty="0">
              <a:solidFill>
                <a:srgbClr val="312E5F"/>
              </a:solidFill>
              <a:latin typeface="ACADEMY ENGRAVED LET PLAIN:1.0" panose="02000000000000000000" pitchFamily="2" charset="0"/>
              <a:sym typeface="Handyman"/>
            </a:endParaRPr>
          </a:p>
          <a:p>
            <a:pPr marL="1113111" lvl="1" indent="-556556" algn="just">
              <a:lnSpc>
                <a:spcPts val="5671"/>
              </a:lnSpc>
              <a:buAutoNum type="arabicPeriod"/>
            </a:pPr>
            <a:r>
              <a:rPr lang="en-US" sz="5155" dirty="0" err="1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Колесо</a:t>
            </a:r>
            <a:r>
              <a:rPr lang="en-US" sz="5155" dirty="0">
                <a:solidFill>
                  <a:srgbClr val="312E5F"/>
                </a:solidFill>
                <a:latin typeface="ACADEMY ENGRAVED LET PLAIN:1.0" panose="02000000000000000000" pitchFamily="2" charset="0"/>
                <a:sym typeface="Handyman"/>
              </a:rPr>
              <a:t> </a:t>
            </a:r>
            <a:r>
              <a:rPr lang="en-US" sz="5155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баланса</a:t>
            </a:r>
            <a:endParaRPr lang="en-US" sz="5155" dirty="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1113111" lvl="1" indent="-556556" algn="just">
              <a:lnSpc>
                <a:spcPts val="5671"/>
              </a:lnSpc>
              <a:buAutoNum type="arabicPeriod"/>
            </a:pPr>
            <a:r>
              <a:rPr lang="en-US" sz="5155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Расстановка</a:t>
            </a:r>
            <a:r>
              <a:rPr lang="en-US" sz="5155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5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приоритетов</a:t>
            </a:r>
            <a:endParaRPr lang="en-US" sz="5155" dirty="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1113111" lvl="1" indent="-556556" algn="just">
              <a:lnSpc>
                <a:spcPts val="5671"/>
              </a:lnSpc>
              <a:buAutoNum type="arabicPeriod"/>
            </a:pPr>
            <a:r>
              <a:rPr lang="en-US" sz="5155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Советы</a:t>
            </a:r>
            <a:endParaRPr lang="en-US" sz="5155" dirty="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1113111" lvl="1" indent="-556556" algn="just">
              <a:lnSpc>
                <a:spcPts val="5671"/>
              </a:lnSpc>
              <a:buAutoNum type="arabicPeriod"/>
            </a:pPr>
            <a:r>
              <a:rPr lang="en-US" sz="5155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Способы</a:t>
            </a:r>
            <a:r>
              <a:rPr lang="en-US" sz="5155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5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ведения</a:t>
            </a:r>
            <a:r>
              <a:rPr lang="en-US" sz="5155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5155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графика</a:t>
            </a:r>
            <a:endParaRPr lang="en-US" sz="5155" dirty="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0" lvl="1" indent="0" algn="just">
              <a:lnSpc>
                <a:spcPts val="4897"/>
              </a:lnSpc>
            </a:pPr>
            <a:endParaRPr lang="en-US" sz="5155" dirty="0">
              <a:solidFill>
                <a:srgbClr val="312E5F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0638390" y="3533466"/>
            <a:ext cx="6374700" cy="5308386"/>
          </a:xfrm>
          <a:custGeom>
            <a:avLst/>
            <a:gdLst/>
            <a:ahLst/>
            <a:cxnLst/>
            <a:rect l="l" t="t" r="r" b="b"/>
            <a:pathLst>
              <a:path w="6374700" h="5308386">
                <a:moveTo>
                  <a:pt x="6374699" y="0"/>
                </a:moveTo>
                <a:lnTo>
                  <a:pt x="0" y="0"/>
                </a:lnTo>
                <a:lnTo>
                  <a:pt x="0" y="5308386"/>
                </a:lnTo>
                <a:lnTo>
                  <a:pt x="6374699" y="5308386"/>
                </a:lnTo>
                <a:lnTo>
                  <a:pt x="63746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18626">
            <a:off x="932886" y="3025689"/>
            <a:ext cx="18902337" cy="15458702"/>
          </a:xfrm>
          <a:custGeom>
            <a:avLst/>
            <a:gdLst/>
            <a:ahLst/>
            <a:cxnLst/>
            <a:rect l="l" t="t" r="r" b="b"/>
            <a:pathLst>
              <a:path w="18902337" h="15458702">
                <a:moveTo>
                  <a:pt x="0" y="0"/>
                </a:moveTo>
                <a:lnTo>
                  <a:pt x="18902337" y="0"/>
                </a:lnTo>
                <a:lnTo>
                  <a:pt x="18902337" y="15458702"/>
                </a:lnTo>
                <a:lnTo>
                  <a:pt x="0" y="15458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87" b="-4122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TextBox 3"/>
          <p:cNvSpPr txBox="1"/>
          <p:nvPr/>
        </p:nvSpPr>
        <p:spPr>
          <a:xfrm>
            <a:off x="609600" y="1352565"/>
            <a:ext cx="12153900" cy="4232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4"/>
              </a:lnSpc>
            </a:pPr>
            <a:r>
              <a:rPr lang="en-US" sz="6899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Дилара</a:t>
            </a:r>
            <a:r>
              <a:rPr lang="en-US" sz="6899" dirty="0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 </a:t>
            </a:r>
            <a:r>
              <a:rPr lang="en-US" sz="6899" dirty="0" err="1">
                <a:solidFill>
                  <a:srgbClr val="312E5F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Кусаинова</a:t>
            </a:r>
            <a:endParaRPr lang="en-US" sz="6899" dirty="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algn="ctr">
              <a:lnSpc>
                <a:spcPts val="6554"/>
              </a:lnSpc>
            </a:pPr>
            <a:endParaRPr lang="en-US" sz="6899" dirty="0">
              <a:solidFill>
                <a:srgbClr val="312E5F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0" lvl="1" indent="0" algn="ctr">
              <a:lnSpc>
                <a:spcPts val="6554"/>
              </a:lnSpc>
            </a:pPr>
            <a:r>
              <a:rPr lang="ru-RU" sz="6899" dirty="0">
                <a:solidFill>
                  <a:srgbClr val="E5326C"/>
                </a:solidFill>
                <a:sym typeface="Handyman"/>
              </a:rPr>
              <a:t>Менеджер образовательной программы </a:t>
            </a:r>
            <a:r>
              <a:rPr lang="en-US" sz="6899" dirty="0">
                <a:solidFill>
                  <a:srgbClr val="E5326C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Teach for </a:t>
            </a:r>
            <a:r>
              <a:rPr lang="en-US" sz="6899" dirty="0" err="1">
                <a:solidFill>
                  <a:srgbClr val="E5326C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Qazaqstan</a:t>
            </a:r>
            <a:endParaRPr lang="en-US" sz="6899" dirty="0">
              <a:solidFill>
                <a:srgbClr val="E5326C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  <a:p>
            <a:pPr marL="0" lvl="1" indent="0" algn="ctr">
              <a:lnSpc>
                <a:spcPts val="6554"/>
              </a:lnSpc>
            </a:pPr>
            <a:r>
              <a:rPr lang="en-US" sz="6899" dirty="0">
                <a:solidFill>
                  <a:srgbClr val="E5326C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1144837" y="2766854"/>
            <a:ext cx="5905236" cy="5636817"/>
          </a:xfrm>
          <a:custGeom>
            <a:avLst/>
            <a:gdLst/>
            <a:ahLst/>
            <a:cxnLst/>
            <a:rect l="l" t="t" r="r" b="b"/>
            <a:pathLst>
              <a:path w="5905236" h="5636817">
                <a:moveTo>
                  <a:pt x="5905236" y="0"/>
                </a:moveTo>
                <a:lnTo>
                  <a:pt x="0" y="0"/>
                </a:lnTo>
                <a:lnTo>
                  <a:pt x="0" y="5636817"/>
                </a:lnTo>
                <a:lnTo>
                  <a:pt x="5905236" y="5636817"/>
                </a:lnTo>
                <a:lnTo>
                  <a:pt x="59052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2C92ABA-875F-4845-892F-FFE41D37F8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0" u="none" strike="noStrike" dirty="0">
                <a:solidFill>
                  <a:srgbClr val="000000"/>
                </a:solidFill>
                <a:effectLst/>
              </a:rPr>
              <a:t>Поиграем в факты?</a:t>
            </a:r>
            <a:br>
              <a:rPr lang="ru-RU" b="0" i="0" u="none" strike="noStrike" dirty="0">
                <a:solidFill>
                  <a:srgbClr val="000000"/>
                </a:solidFill>
                <a:effectLst/>
              </a:rPr>
            </a:br>
            <a:endParaRPr lang="ru-KZ" dirty="0"/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439AD1DB-7676-1CEB-F9DF-430A06ABF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15621000" cy="4270375"/>
          </a:xfrm>
        </p:spPr>
        <p:txBody>
          <a:bodyPr numCol="2">
            <a:normAutofit fontScale="40000" lnSpcReduction="20000"/>
          </a:bodyPr>
          <a:lstStyle/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ru-RU" sz="8000" b="0" i="0" u="none" strike="noStrike" dirty="0">
                <a:solidFill>
                  <a:srgbClr val="000000"/>
                </a:solidFill>
                <a:effectLst/>
              </a:rPr>
              <a:t>Я преподаю без остановки 8 лет</a:t>
            </a: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ru-RU" sz="8000" b="0" i="0" u="none" strike="noStrike" dirty="0">
                <a:solidFill>
                  <a:srgbClr val="000000"/>
                </a:solidFill>
                <a:effectLst/>
              </a:rPr>
              <a:t>У меня есть Алтын </a:t>
            </a:r>
            <a:r>
              <a:rPr lang="ru-RU" sz="8000" b="0" i="0" u="none" strike="noStrike" dirty="0" err="1">
                <a:solidFill>
                  <a:srgbClr val="000000"/>
                </a:solidFill>
                <a:effectLst/>
              </a:rPr>
              <a:t>белгі</a:t>
            </a:r>
            <a:endParaRPr lang="ru-RU" sz="8000" b="0" i="0" u="none" strike="noStrike" dirty="0">
              <a:solidFill>
                <a:srgbClr val="000000"/>
              </a:solidFill>
              <a:effectLst/>
            </a:endParaRP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ru-RU" sz="8000" b="0" i="0" u="none" strike="noStrike" dirty="0">
                <a:solidFill>
                  <a:srgbClr val="000000"/>
                </a:solidFill>
                <a:effectLst/>
              </a:rPr>
              <a:t>Я выпускница Назарбаев Университета </a:t>
            </a:r>
            <a:endParaRPr lang="ru-RU" sz="8000" dirty="0">
              <a:solidFill>
                <a:srgbClr val="000000"/>
              </a:solidFill>
            </a:endParaRP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endParaRPr lang="ru-RU" sz="8000" b="0" i="0" u="none" strike="noStrike" dirty="0">
              <a:solidFill>
                <a:srgbClr val="000000"/>
              </a:solidFill>
              <a:effectLst/>
            </a:endParaRPr>
          </a:p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endParaRPr lang="ru-RU" sz="8000" b="0" i="0" u="none" strike="noStrike" dirty="0">
              <a:solidFill>
                <a:srgbClr val="000000"/>
              </a:solidFill>
              <a:effectLst/>
            </a:endParaRPr>
          </a:p>
          <a:p>
            <a:pPr marL="514350" indent="-112713" algn="l">
              <a:lnSpc>
                <a:spcPct val="170000"/>
              </a:lnSpc>
              <a:buFont typeface="+mj-lt"/>
              <a:buAutoNum type="arabicPeriod"/>
            </a:pPr>
            <a:r>
              <a:rPr lang="ru-RU" sz="8000" b="0" i="0" u="none" strike="noStrike" dirty="0">
                <a:solidFill>
                  <a:srgbClr val="000000"/>
                </a:solidFill>
                <a:effectLst/>
              </a:rPr>
              <a:t>У меня есть бизнес в образовании</a:t>
            </a:r>
          </a:p>
          <a:p>
            <a:pPr marL="514350" indent="-112713" algn="l">
              <a:lnSpc>
                <a:spcPct val="170000"/>
              </a:lnSpc>
              <a:buFont typeface="+mj-lt"/>
              <a:buAutoNum type="arabicPeriod"/>
            </a:pPr>
            <a:r>
              <a:rPr lang="ru-RU" sz="8000" b="0" i="0" u="none" strike="noStrike" dirty="0">
                <a:solidFill>
                  <a:srgbClr val="000000"/>
                </a:solidFill>
                <a:effectLst/>
              </a:rPr>
              <a:t>Я поступила на магистратуру в Гарвард</a:t>
            </a:r>
          </a:p>
          <a:p>
            <a:pPr marL="514350" indent="-112713" algn="l">
              <a:lnSpc>
                <a:spcPct val="170000"/>
              </a:lnSpc>
              <a:buFont typeface="+mj-lt"/>
              <a:buAutoNum type="arabicPeriod"/>
            </a:pPr>
            <a:r>
              <a:rPr lang="ru-RU" sz="8000" b="0" i="0" u="none" strike="noStrike" dirty="0">
                <a:solidFill>
                  <a:srgbClr val="000000"/>
                </a:solidFill>
                <a:effectLst/>
              </a:rPr>
              <a:t>За </a:t>
            </a: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ACADEMY ENGRAVED LET PLAIN:1.0" panose="02000000000000000000" pitchFamily="2" charset="0"/>
              </a:rPr>
              <a:t>2024</a:t>
            </a:r>
            <a:r>
              <a:rPr lang="ru-RU" sz="8000" b="0" i="0" u="none" strike="noStrike" dirty="0">
                <a:solidFill>
                  <a:srgbClr val="000000"/>
                </a:solidFill>
                <a:effectLst/>
              </a:rPr>
              <a:t> год я была в командировке </a:t>
            </a:r>
            <a:r>
              <a:rPr lang="en-US" sz="8000" b="0" i="0" u="none" strike="noStrike" dirty="0" err="1">
                <a:solidFill>
                  <a:srgbClr val="000000"/>
                </a:solidFill>
                <a:effectLst/>
                <a:latin typeface="ACADEMY ENGRAVED LET PLAIN:1.0" panose="02000000000000000000" pitchFamily="2" charset="0"/>
              </a:rPr>
              <a:t>по</a:t>
            </a:r>
            <a:r>
              <a:rPr lang="ru-RU" sz="8000" dirty="0">
                <a:solidFill>
                  <a:srgbClr val="000000"/>
                </a:solidFill>
              </a:rPr>
              <a:t>чти</a:t>
            </a:r>
            <a:r>
              <a:rPr lang="ru-RU" sz="80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sz="8000" dirty="0">
                <a:solidFill>
                  <a:srgbClr val="000000"/>
                </a:solidFill>
              </a:rPr>
              <a:t>10</a:t>
            </a:r>
            <a:r>
              <a:rPr lang="ru-RU" sz="8000" b="0" i="0" u="none" strike="noStrike" dirty="0">
                <a:solidFill>
                  <a:srgbClr val="000000"/>
                </a:solidFill>
                <a:effectLst/>
              </a:rPr>
              <a:t>0 дней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4675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988423">
            <a:off x="-4549020" y="-1743069"/>
            <a:ext cx="15764713" cy="13082892"/>
          </a:xfrm>
          <a:custGeom>
            <a:avLst/>
            <a:gdLst/>
            <a:ahLst/>
            <a:cxnLst/>
            <a:rect l="l" t="t" r="r" b="b"/>
            <a:pathLst>
              <a:path w="15764713" h="13082892">
                <a:moveTo>
                  <a:pt x="0" y="0"/>
                </a:moveTo>
                <a:lnTo>
                  <a:pt x="15764713" y="0"/>
                </a:lnTo>
                <a:lnTo>
                  <a:pt x="15764713" y="13082893"/>
                </a:lnTo>
                <a:lnTo>
                  <a:pt x="0" y="130828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3" name="TextBox 3"/>
          <p:cNvSpPr txBox="1"/>
          <p:nvPr/>
        </p:nvSpPr>
        <p:spPr>
          <a:xfrm>
            <a:off x="696856" y="878309"/>
            <a:ext cx="9941534" cy="156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7"/>
              </a:lnSpc>
            </a:pPr>
            <a:r>
              <a:rPr lang="ru-RU" sz="6955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Поделитесь в чате</a:t>
            </a:r>
            <a:r>
              <a:rPr lang="en-US" sz="6955" dirty="0">
                <a:solidFill>
                  <a:srgbClr val="E3386A"/>
                </a:solidFill>
                <a:latin typeface="ACADEMY ENGRAVED LET PLAIN:1.0" panose="02000000000000000000" pitchFamily="2" charset="0"/>
                <a:ea typeface="Handyman"/>
                <a:cs typeface="Handyman"/>
                <a:sym typeface="Handyman"/>
              </a:rPr>
              <a:t>:</a:t>
            </a:r>
          </a:p>
          <a:p>
            <a:pPr algn="just">
              <a:lnSpc>
                <a:spcPts val="4897"/>
              </a:lnSpc>
            </a:pPr>
            <a:endParaRPr lang="en-US" sz="6955" dirty="0">
              <a:solidFill>
                <a:srgbClr val="E3386A"/>
              </a:solidFill>
              <a:latin typeface="ACADEMY ENGRAVED LET PLAIN:1.0" panose="02000000000000000000" pitchFamily="2" charset="0"/>
              <a:ea typeface="Handyman"/>
              <a:cs typeface="Handyman"/>
              <a:sym typeface="Handyman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0638390" y="3533466"/>
            <a:ext cx="6374700" cy="5308386"/>
          </a:xfrm>
          <a:custGeom>
            <a:avLst/>
            <a:gdLst/>
            <a:ahLst/>
            <a:cxnLst/>
            <a:rect l="l" t="t" r="r" b="b"/>
            <a:pathLst>
              <a:path w="6374700" h="5308386">
                <a:moveTo>
                  <a:pt x="6374699" y="0"/>
                </a:moveTo>
                <a:lnTo>
                  <a:pt x="0" y="0"/>
                </a:lnTo>
                <a:lnTo>
                  <a:pt x="0" y="5308386"/>
                </a:lnTo>
                <a:lnTo>
                  <a:pt x="6374699" y="5308386"/>
                </a:lnTo>
                <a:lnTo>
                  <a:pt x="63746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44971-48D0-1394-CBD6-BFD73DE0E958}"/>
              </a:ext>
            </a:extLst>
          </p:cNvPr>
          <p:cNvSpPr txBox="1"/>
          <p:nvPr/>
        </p:nvSpPr>
        <p:spPr>
          <a:xfrm>
            <a:off x="1280226" y="3232443"/>
            <a:ext cx="111322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/>
              <a:t>Какую цель вы ставите перед собой в этом акселераторе?</a:t>
            </a:r>
          </a:p>
          <a:p>
            <a:r>
              <a:rPr lang="ru-RU" sz="4800" dirty="0"/>
              <a:t>Какие ожидания от сегодняшней встречи?</a:t>
            </a:r>
          </a:p>
        </p:txBody>
      </p:sp>
    </p:spTree>
    <p:extLst>
      <p:ext uri="{BB962C8B-B14F-4D97-AF65-F5344CB8AC3E}">
        <p14:creationId xmlns:p14="http://schemas.microsoft.com/office/powerpoint/2010/main" val="252357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803750">
            <a:off x="-593008" y="5294379"/>
            <a:ext cx="15764713" cy="13082892"/>
          </a:xfrm>
          <a:custGeom>
            <a:avLst/>
            <a:gdLst/>
            <a:ahLst/>
            <a:cxnLst/>
            <a:rect l="l" t="t" r="r" b="b"/>
            <a:pathLst>
              <a:path w="15764713" h="13082892">
                <a:moveTo>
                  <a:pt x="0" y="0"/>
                </a:moveTo>
                <a:lnTo>
                  <a:pt x="15764713" y="0"/>
                </a:lnTo>
                <a:lnTo>
                  <a:pt x="15764713" y="13082892"/>
                </a:lnTo>
                <a:lnTo>
                  <a:pt x="0" y="13082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4" name="Freeform 4"/>
          <p:cNvSpPr/>
          <p:nvPr/>
        </p:nvSpPr>
        <p:spPr>
          <a:xfrm rot="21233824">
            <a:off x="838200" y="2541299"/>
            <a:ext cx="3733800" cy="2975331"/>
          </a:xfrm>
          <a:custGeom>
            <a:avLst/>
            <a:gdLst/>
            <a:ahLst/>
            <a:cxnLst/>
            <a:rect l="l" t="t" r="r" b="b"/>
            <a:pathLst>
              <a:path w="6386258" h="5032309">
                <a:moveTo>
                  <a:pt x="0" y="0"/>
                </a:moveTo>
                <a:lnTo>
                  <a:pt x="6386259" y="0"/>
                </a:lnTo>
                <a:lnTo>
                  <a:pt x="6386259" y="5032309"/>
                </a:lnTo>
                <a:lnTo>
                  <a:pt x="0" y="50323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KZ" dirty="0"/>
          </a:p>
        </p:txBody>
      </p:sp>
      <p:sp>
        <p:nvSpPr>
          <p:cNvPr id="5" name="TextBox 5"/>
          <p:cNvSpPr txBox="1"/>
          <p:nvPr/>
        </p:nvSpPr>
        <p:spPr>
          <a:xfrm>
            <a:off x="253715" y="731659"/>
            <a:ext cx="12385137" cy="3297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07"/>
              </a:lnSpc>
            </a:pPr>
            <a:r>
              <a:rPr lang="en-US" sz="6955" dirty="0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    </a:t>
            </a:r>
            <a:r>
              <a:rPr lang="en-US" sz="6955" dirty="0" err="1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Пример</a:t>
            </a:r>
            <a:r>
              <a:rPr lang="en-US" sz="6955" dirty="0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6955" dirty="0" err="1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графика</a:t>
            </a:r>
            <a:r>
              <a:rPr lang="en-US" sz="6955" dirty="0">
                <a:solidFill>
                  <a:srgbClr val="E3386A"/>
                </a:solidFill>
                <a:latin typeface="Handyman"/>
                <a:ea typeface="Handyman"/>
                <a:cs typeface="Handyman"/>
                <a:sym typeface="Handyman"/>
              </a:rPr>
              <a:t>:</a:t>
            </a:r>
          </a:p>
          <a:p>
            <a:pPr algn="just">
              <a:lnSpc>
                <a:spcPts val="6607"/>
              </a:lnSpc>
            </a:pPr>
            <a:endParaRPr lang="en-US" sz="6955" dirty="0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algn="just">
              <a:lnSpc>
                <a:spcPts val="4620"/>
              </a:lnSpc>
            </a:pPr>
            <a:endParaRPr lang="en-US" sz="6955" dirty="0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  <a:p>
            <a:pPr marL="0" lvl="1" indent="0" algn="r">
              <a:lnSpc>
                <a:spcPts val="6607"/>
              </a:lnSpc>
            </a:pPr>
            <a:endParaRPr lang="en-US" sz="6955" dirty="0">
              <a:solidFill>
                <a:srgbClr val="E3386A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13051910" y="2701569"/>
            <a:ext cx="5236090" cy="7598547"/>
          </a:xfrm>
          <a:custGeom>
            <a:avLst/>
            <a:gdLst/>
            <a:ahLst/>
            <a:cxnLst/>
            <a:rect l="l" t="t" r="r" b="b"/>
            <a:pathLst>
              <a:path w="5236090" h="7598547">
                <a:moveTo>
                  <a:pt x="5236090" y="0"/>
                </a:moveTo>
                <a:lnTo>
                  <a:pt x="0" y="0"/>
                </a:lnTo>
                <a:lnTo>
                  <a:pt x="0" y="7598548"/>
                </a:lnTo>
                <a:lnTo>
                  <a:pt x="5236090" y="7598548"/>
                </a:lnTo>
                <a:lnTo>
                  <a:pt x="523609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pic>
        <p:nvPicPr>
          <p:cNvPr id="8" name="Рисунок 7" descr="Изображение выглядит как снимок экрана, текст, Красочност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A003AB1-A4E9-1F10-545F-19738B47EC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489">
            <a:off x="5773688" y="4313082"/>
            <a:ext cx="2698378" cy="583996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программное обеспечение, веб-страница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DC9449F2-1A50-760F-29FD-C3679ACF21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598">
            <a:off x="9741553" y="1810845"/>
            <a:ext cx="2897299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9AAB2D2-58F7-D7B2-4DD5-3198BF5E3A40}"/>
              </a:ext>
            </a:extLst>
          </p:cNvPr>
          <p:cNvSpPr/>
          <p:nvPr/>
        </p:nvSpPr>
        <p:spPr>
          <a:xfrm rot="7489022">
            <a:off x="7017729" y="3931395"/>
            <a:ext cx="15764713" cy="13082892"/>
          </a:xfrm>
          <a:custGeom>
            <a:avLst/>
            <a:gdLst/>
            <a:ahLst/>
            <a:cxnLst/>
            <a:rect l="l" t="t" r="r" b="b"/>
            <a:pathLst>
              <a:path w="15764713" h="13082892">
                <a:moveTo>
                  <a:pt x="0" y="0"/>
                </a:moveTo>
                <a:lnTo>
                  <a:pt x="15764713" y="0"/>
                </a:lnTo>
                <a:lnTo>
                  <a:pt x="15764713" y="13082892"/>
                </a:lnTo>
                <a:lnTo>
                  <a:pt x="0" y="13082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463" b="-3811"/>
            </a:stretch>
          </a:blipFill>
        </p:spPr>
        <p:txBody>
          <a:bodyPr/>
          <a:lstStyle/>
          <a:p>
            <a:endParaRPr lang="ru-KZ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CB2F27D-23B9-6657-3302-991DF5A35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9199"/>
            <a:ext cx="13563600" cy="1470025"/>
          </a:xfrm>
        </p:spPr>
        <p:txBody>
          <a:bodyPr>
            <a:normAutofit/>
          </a:bodyPr>
          <a:lstStyle/>
          <a:p>
            <a:r>
              <a:rPr lang="ru-KZ" sz="5400" dirty="0">
                <a:solidFill>
                  <a:srgbClr val="DF4B7B"/>
                </a:solidFill>
              </a:rPr>
              <a:t>Работа в парах в </a:t>
            </a:r>
            <a:r>
              <a:rPr lang="ru-RU" sz="5400" dirty="0">
                <a:solidFill>
                  <a:srgbClr val="DF4B7B"/>
                </a:solidFill>
              </a:rPr>
              <a:t>сессионных залах 3 минуты</a:t>
            </a:r>
            <a:endParaRPr lang="ru-KZ" sz="5400" dirty="0">
              <a:solidFill>
                <a:srgbClr val="DF4B7B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1199C6-CE5B-BC99-EFA1-53A993CFBBA3}"/>
              </a:ext>
            </a:extLst>
          </p:cNvPr>
          <p:cNvSpPr txBox="1"/>
          <p:nvPr/>
        </p:nvSpPr>
        <p:spPr>
          <a:xfrm>
            <a:off x="1534633" y="3813750"/>
            <a:ext cx="1238693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Ответьте на 2 вопроса:</a:t>
            </a:r>
          </a:p>
          <a:p>
            <a:endParaRPr lang="ru-RU" sz="4400" dirty="0"/>
          </a:p>
          <a:p>
            <a:r>
              <a:rPr lang="ru-RU" sz="4400" dirty="0"/>
              <a:t>Для чего мне вести график?</a:t>
            </a:r>
          </a:p>
          <a:p>
            <a:r>
              <a:rPr lang="ru-RU" sz="4400" dirty="0"/>
              <a:t>Что я хотел бы иметь в своей жизни, но не успеваю?</a:t>
            </a:r>
          </a:p>
        </p:txBody>
      </p:sp>
    </p:spTree>
    <p:extLst>
      <p:ext uri="{BB962C8B-B14F-4D97-AF65-F5344CB8AC3E}">
        <p14:creationId xmlns:p14="http://schemas.microsoft.com/office/powerpoint/2010/main" val="945794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483</Words>
  <Application>Microsoft Macintosh PowerPoint</Application>
  <PresentationFormat>Произвольный</PresentationFormat>
  <Paragraphs>138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Fira Sans Semi-Bold</vt:lpstr>
      <vt:lpstr>Calibri</vt:lpstr>
      <vt:lpstr>Fira Sans Bold</vt:lpstr>
      <vt:lpstr>Fira Sans Medium</vt:lpstr>
      <vt:lpstr>ACADEMY ENGRAVED LET PLAIN:1.0</vt:lpstr>
      <vt:lpstr>Handyman</vt:lpstr>
      <vt:lpstr>Arial</vt:lpstr>
      <vt:lpstr>Office Theme</vt:lpstr>
      <vt:lpstr>SDU accelerator &amp; Teach for Qazaqstan</vt:lpstr>
      <vt:lpstr>Презентация PowerPoint</vt:lpstr>
      <vt:lpstr>Презентация PowerPoint</vt:lpstr>
      <vt:lpstr>Презентация PowerPoint</vt:lpstr>
      <vt:lpstr>Презентация PowerPoint</vt:lpstr>
      <vt:lpstr>Поиграем в факты? </vt:lpstr>
      <vt:lpstr>Презентация PowerPoint</vt:lpstr>
      <vt:lpstr>Презентация PowerPoint</vt:lpstr>
      <vt:lpstr>Работа в парах в сессионных залах 3 минуты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 Сформулируйте три сферы, которые занимают больше всего времени в вашем графике</vt:lpstr>
      <vt:lpstr>Презентация PowerPoint</vt:lpstr>
      <vt:lpstr>Задание: Выпишите три ценности, которыми вы хотите обладать, в каком состоянии вы хотите быть  сопоставьте ваши текущие сферы и ценности  Поделитесь осознаниями в чате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 и планирование</dc:title>
  <cp:lastModifiedBy>Dilara Kussainova</cp:lastModifiedBy>
  <cp:revision>3</cp:revision>
  <dcterms:created xsi:type="dcterms:W3CDTF">2006-08-16T00:00:00Z</dcterms:created>
  <dcterms:modified xsi:type="dcterms:W3CDTF">2025-03-06T10:35:29Z</dcterms:modified>
  <dc:identifier>DAFI0QD4Gv0</dc:identifier>
</cp:coreProperties>
</file>